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28"/>
  </p:notesMasterIdLst>
  <p:handoutMasterIdLst>
    <p:handoutMasterId r:id="rId29"/>
  </p:handoutMasterIdLst>
  <p:sldIdLst>
    <p:sldId id="256" r:id="rId2"/>
    <p:sldId id="258" r:id="rId3"/>
    <p:sldId id="267" r:id="rId4"/>
    <p:sldId id="268" r:id="rId5"/>
    <p:sldId id="257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76" r:id="rId14"/>
    <p:sldId id="277" r:id="rId15"/>
    <p:sldId id="279" r:id="rId16"/>
    <p:sldId id="278" r:id="rId17"/>
    <p:sldId id="280" r:id="rId18"/>
    <p:sldId id="274" r:id="rId19"/>
    <p:sldId id="269" r:id="rId20"/>
    <p:sldId id="270" r:id="rId21"/>
    <p:sldId id="281" r:id="rId22"/>
    <p:sldId id="282" r:id="rId23"/>
    <p:sldId id="283" r:id="rId24"/>
    <p:sldId id="271" r:id="rId25"/>
    <p:sldId id="272" r:id="rId26"/>
    <p:sldId id="273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3" d="100"/>
          <a:sy n="73" d="100"/>
        </p:scale>
        <p:origin x="-80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notesMaster" Target="notesMasters/notesMaster1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interSettings" Target="printerSettings/printerSettings1.bin"/><Relationship Id="rId31" Type="http://schemas.openxmlformats.org/officeDocument/2006/relationships/presProps" Target="presProps.xml"/><Relationship Id="rId32" Type="http://schemas.openxmlformats.org/officeDocument/2006/relationships/viewProps" Target="view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heme" Target="theme/theme1.xml"/><Relationship Id="rId3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01E9-8A1F-CD4F-838A-18594465A932}" type="datetimeFigureOut">
              <a:rPr lang="en-US" smtClean="0"/>
              <a:t>8/10/12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D271EC-0C28-A442-A6ED-E1CA6CBB2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90268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C7D0F8-9EE7-6E49-8E69-BCFE37FC0FE6}" type="datetimeFigureOut">
              <a:rPr lang="en-US" smtClean="0"/>
              <a:t>8/10/12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46B251-3B2E-6249-8991-2E6B0BBA4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6036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You may have</a:t>
            </a:r>
            <a:r>
              <a:rPr lang="en-US" baseline="0" dirty="0" smtClean="0"/>
              <a:t> also heard of “TRAC.“ The “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ea typeface="+mn-ea"/>
                <a:cs typeface="+mn-cs"/>
              </a:rPr>
              <a:t>Trustworthy Repository Audit and Certification: Criteria and Checklist</a:t>
            </a:r>
            <a:r>
              <a:rPr lang="en-US" dirty="0" smtClean="0">
                <a:effectLst/>
              </a:rPr>
              <a:t>“ from 2007.</a:t>
            </a:r>
          </a:p>
          <a:p>
            <a:r>
              <a:rPr lang="en-US" dirty="0" smtClean="0">
                <a:effectLst/>
              </a:rPr>
              <a:t>It was the predecessor to TDR (2009).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563D02-8F8E-1C4F-AD0A-31B6E743478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0033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Since this is a non-technical presentation, I want to highlight 2 metrics from the largely non-technical category</a:t>
            </a:r>
            <a:r>
              <a:rPr lang="en-US" baseline="0" dirty="0" smtClean="0"/>
              <a:t> of “organizational infrastructure.”</a:t>
            </a:r>
          </a:p>
          <a:p>
            <a:r>
              <a:rPr lang="en-US" baseline="0" dirty="0" smtClean="0"/>
              <a:t>This category covers these areas: governance, staffing, policies, finances, contracts, etc.</a:t>
            </a:r>
          </a:p>
          <a:p>
            <a:r>
              <a:rPr lang="en-US" baseline="0" dirty="0" smtClean="0"/>
              <a:t>This category includes 25 individual metrics.</a:t>
            </a:r>
          </a:p>
          <a:p>
            <a:r>
              <a:rPr lang="en-US" baseline="0" dirty="0" smtClean="0"/>
              <a:t>I’ll describe 2 of those 25.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CC4045-CC1D-9F47-BD47-E59D0B6CCE1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420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First.</a:t>
            </a:r>
            <a:r>
              <a:rPr lang="en-US" baseline="0" dirty="0" smtClean="0"/>
              <a:t> Sustainability.</a:t>
            </a:r>
          </a:p>
          <a:p>
            <a:r>
              <a:rPr lang="en-US" dirty="0" smtClean="0"/>
              <a:t>Now, if you remember,</a:t>
            </a:r>
            <a:r>
              <a:rPr lang="en-US" baseline="0" dirty="0" smtClean="0"/>
              <a:t> OAIS is about the permanence of the Information, not of the Institution.</a:t>
            </a:r>
          </a:p>
          <a:p>
            <a:r>
              <a:rPr lang="en-US" baseline="0" dirty="0" smtClean="0"/>
              <a:t>Nevertheless, TDR wants the institution to be sufficiently stable that it won’t disappear from lack of attention  to its own sustainability.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CC4045-CC1D-9F47-BD47-E59D0B6CCE1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420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Second:</a:t>
            </a:r>
            <a:r>
              <a:rPr lang="en-US" baseline="0" dirty="0" smtClean="0"/>
              <a:t> having a succession plan.</a:t>
            </a:r>
          </a:p>
          <a:p>
            <a:r>
              <a:rPr lang="en-US" dirty="0" smtClean="0"/>
              <a:t>No organization</a:t>
            </a:r>
            <a:r>
              <a:rPr lang="en-US" baseline="0" dirty="0" smtClean="0"/>
              <a:t> can guarantee it will survive forever, and OAIS doesn’t insist that an archive guarantee that.</a:t>
            </a:r>
            <a:endParaRPr lang="en-US" dirty="0" smtClean="0"/>
          </a:p>
          <a:p>
            <a:r>
              <a:rPr lang="en-US" baseline="0" dirty="0" smtClean="0"/>
              <a:t>TDR, therefore, requires that an archive have a plan in place in case the archive becomes unsustainable.</a:t>
            </a:r>
          </a:p>
          <a:p>
            <a:r>
              <a:rPr lang="en-US" baseline="0" dirty="0" smtClean="0"/>
              <a:t>I’ll come back to these in a moment, but for now, let’s move to how a library might actually use OAIS and TDR…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CC4045-CC1D-9F47-BD47-E59D0B6CCE10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4208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Second:</a:t>
            </a:r>
            <a:r>
              <a:rPr lang="en-US" baseline="0" dirty="0" smtClean="0"/>
              <a:t> having a succession plan.</a:t>
            </a:r>
          </a:p>
          <a:p>
            <a:r>
              <a:rPr lang="en-US" dirty="0" smtClean="0"/>
              <a:t>No organization</a:t>
            </a:r>
            <a:r>
              <a:rPr lang="en-US" baseline="0" dirty="0" smtClean="0"/>
              <a:t> can guarantee it will survive forever, and OAIS doesn’t insist that an archive guarantee that.</a:t>
            </a:r>
            <a:endParaRPr lang="en-US" dirty="0" smtClean="0"/>
          </a:p>
          <a:p>
            <a:r>
              <a:rPr lang="en-US" baseline="0" dirty="0" smtClean="0"/>
              <a:t>TDR, therefore, requires that an archive have a plan in place in case the archive becomes unsustainable.</a:t>
            </a:r>
          </a:p>
          <a:p>
            <a:r>
              <a:rPr lang="en-US" baseline="0" dirty="0" smtClean="0"/>
              <a:t>I’ll come back to these in a moment, but for now, let’s move to how a library might actually use OAIS and TDR…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CC4045-CC1D-9F47-BD47-E59D0B6CCE10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4208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more</a:t>
            </a:r>
            <a:r>
              <a:rPr lang="en-US" baseline="0" dirty="0" smtClean="0"/>
              <a:t> familiar you are with OAIS terminology and TDR metrics, the easier it will be for you to communicate with others.  </a:t>
            </a:r>
          </a:p>
          <a:p>
            <a:r>
              <a:rPr lang="en-US" baseline="0" dirty="0" smtClean="0"/>
              <a:t>OAIS in particular helps you bridge the gap between technologists and libraries and between libraries and archives and between management and front-line librarians.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CC4045-CC1D-9F47-BD47-E59D0B6CCE10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01584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 these days,</a:t>
            </a:r>
            <a:r>
              <a:rPr lang="en-US" baseline="0" dirty="0" smtClean="0"/>
              <a:t> every decision a library makes should consider digital issues.</a:t>
            </a:r>
          </a:p>
          <a:p>
            <a:r>
              <a:rPr lang="en-US" baseline="0" dirty="0" smtClean="0"/>
              <a:t>And, the more you know, the more you can participate.</a:t>
            </a:r>
          </a:p>
          <a:p>
            <a:r>
              <a:rPr lang="en-US" baseline="0" dirty="0" smtClean="0"/>
              <a:t>More than that, you can become a leader.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CC4045-CC1D-9F47-BD47-E59D0B6CCE10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38442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CC4045-CC1D-9F47-BD47-E59D0B6CCE10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38442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CC4045-CC1D-9F47-BD47-E59D0B6CCE10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38442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Such an “ecosystem” might look like this.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CC4045-CC1D-9F47-BD47-E59D0B6CCE10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53973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02EB5D0-2561-3645-94B8-BE20E0C575E5}" type="slidenum">
              <a:rPr lang="en-US">
                <a:latin typeface="Times" pitchFamily="-109" charset="0"/>
              </a:rPr>
              <a:pPr/>
              <a:t>24</a:t>
            </a:fld>
            <a:endParaRPr lang="en-US">
              <a:latin typeface="Times" pitchFamily="-109" charset="0"/>
            </a:endParaRPr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>
                <a:latin typeface="Times" pitchFamily="-109" charset="0"/>
              </a:rPr>
              <a:t>Let me illustrate</a:t>
            </a:r>
            <a:r>
              <a:rPr lang="en-US" baseline="0" dirty="0" smtClean="0">
                <a:latin typeface="Times" pitchFamily="-109" charset="0"/>
              </a:rPr>
              <a:t> this by returning to this diagram.</a:t>
            </a:r>
          </a:p>
          <a:p>
            <a:pPr eaLnBrk="1" hangingPunct="1"/>
            <a:r>
              <a:rPr lang="en-US" baseline="0" dirty="0" smtClean="0">
                <a:latin typeface="Times" pitchFamily="-109" charset="0"/>
              </a:rPr>
              <a:t>Most repositories don’t look like this.</a:t>
            </a:r>
            <a:endParaRPr lang="en-US" dirty="0" smtClean="0">
              <a:latin typeface="Times" pitchFamily="-109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TDR, “Audit and Certification of Trustworthy Digital Repositories”… The RED Book</a:t>
            </a:r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563D02-8F8E-1C4F-AD0A-31B6E743478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00333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02EB5D0-2561-3645-94B8-BE20E0C575E5}" type="slidenum">
              <a:rPr lang="en-US">
                <a:latin typeface="Times" pitchFamily="-109" charset="0"/>
              </a:rPr>
              <a:pPr/>
              <a:t>25</a:t>
            </a:fld>
            <a:endParaRPr lang="en-US">
              <a:latin typeface="Times" pitchFamily="-109" charset="0"/>
            </a:endParaRPr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>
                <a:latin typeface="Times" pitchFamily="-109" charset="0"/>
              </a:rPr>
              <a:t>They look a lot more like this. </a:t>
            </a:r>
          </a:p>
          <a:p>
            <a:pPr eaLnBrk="1" hangingPunct="1"/>
            <a:r>
              <a:rPr lang="en-US" dirty="0" smtClean="0">
                <a:latin typeface="Times" pitchFamily="-109" charset="0"/>
              </a:rPr>
              <a:t>Implied</a:t>
            </a:r>
            <a:r>
              <a:rPr lang="en-US" baseline="0" dirty="0" smtClean="0">
                <a:latin typeface="Times" pitchFamily="-109" charset="0"/>
              </a:rPr>
              <a:t> or assumed answers, maybe some documentation, maybe not…</a:t>
            </a:r>
          </a:p>
          <a:p>
            <a:pPr eaLnBrk="1" hangingPunct="1"/>
            <a:r>
              <a:rPr lang="en-US" baseline="0" dirty="0" smtClean="0">
                <a:latin typeface="Times" pitchFamily="-109" charset="0"/>
              </a:rPr>
              <a:t>Very practically oriented, but very incomplete.  This is bad…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Times" pitchFamily="-109" charset="0"/>
              </a:rPr>
              <a:t>Thos</a:t>
            </a:r>
            <a:r>
              <a:rPr lang="en-US" baseline="0" dirty="0" smtClean="0">
                <a:latin typeface="Times" pitchFamily="-109" charset="0"/>
              </a:rPr>
              <a:t>e who are knowledgeable of OAIS and TDR can turn this….</a:t>
            </a:r>
            <a:endParaRPr lang="en-US" dirty="0" smtClean="0">
              <a:latin typeface="Times" pitchFamily="-109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02EB5D0-2561-3645-94B8-BE20E0C575E5}" type="slidenum">
              <a:rPr lang="en-US">
                <a:latin typeface="Times" pitchFamily="-109" charset="0"/>
              </a:rPr>
              <a:pPr/>
              <a:t>26</a:t>
            </a:fld>
            <a:endParaRPr lang="en-US">
              <a:latin typeface="Times" pitchFamily="-109" charset="0"/>
            </a:endParaRPr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>
                <a:latin typeface="Times" pitchFamily="-109" charset="0"/>
              </a:rPr>
              <a:t>Into this.</a:t>
            </a:r>
          </a:p>
          <a:p>
            <a:pPr eaLnBrk="1" hangingPunct="1"/>
            <a:r>
              <a:rPr lang="en-US" dirty="0" smtClean="0">
                <a:latin typeface="Times" pitchFamily="-109" charset="0"/>
              </a:rPr>
              <a:t>And this is true even if you don’t have a “Running system” or a “data center.”  </a:t>
            </a:r>
          </a:p>
          <a:p>
            <a:pPr eaLnBrk="1" hangingPunct="1"/>
            <a:r>
              <a:rPr lang="en-US" dirty="0" smtClean="0">
                <a:latin typeface="Times" pitchFamily="-109" charset="0"/>
              </a:rPr>
              <a:t>This</a:t>
            </a:r>
            <a:r>
              <a:rPr lang="en-US" baseline="0" dirty="0" smtClean="0">
                <a:latin typeface="Times" pitchFamily="-109" charset="0"/>
              </a:rPr>
              <a:t> can help you make good policy decisions whenever there is digital content involved.  And that brings us to…</a:t>
            </a:r>
            <a:endParaRPr lang="en-US" dirty="0" smtClean="0">
              <a:latin typeface="Times" pitchFamily="-109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>
                <a:effectLst/>
              </a:rPr>
              <a:t>TDR is still considered a DRAFT, but it has already been through a test phase and will likely replace TRAC officially very soon.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563D02-8F8E-1C4F-AD0A-31B6E743478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0033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CC4045-CC1D-9F47-BD47-E59D0B6CCE1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9826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CC4045-CC1D-9F47-BD47-E59D0B6CCE1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6593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</a:t>
            </a:r>
            <a:r>
              <a:rPr lang="en-US" baseline="0" dirty="0" smtClean="0"/>
              <a:t> things to understand about this example are: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Not prescriptive (doesn’t say you have to use a particular measurement of integrity [e.g., MD5 hash])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It suggests ways you might document that you are meeting the requirement, but does not require any single, specific method of documenting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It requires what you are doing (the function of ensuring integrity) works. [track, audit, monitor]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CC4045-CC1D-9F47-BD47-E59D0B6CCE1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8430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TDR groups those 109 metrics into 3 broad areas which correspond roughly to the OAIS</a:t>
            </a:r>
            <a:r>
              <a:rPr lang="en-US" baseline="0" dirty="0" smtClean="0"/>
              <a:t> categories of </a:t>
            </a:r>
          </a:p>
          <a:p>
            <a:r>
              <a:rPr lang="en-US" baseline="0" dirty="0" smtClean="0"/>
              <a:t>- “Administration” of the archive”</a:t>
            </a:r>
          </a:p>
          <a:p>
            <a:r>
              <a:rPr lang="en-US" baseline="0" dirty="0" smtClean="0"/>
              <a:t>- The Information Model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And the technical infrastructure and what OAIS calls “common services”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CC4045-CC1D-9F47-BD47-E59D0B6CCE1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9826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02EB5D0-2561-3645-94B8-BE20E0C575E5}" type="slidenum">
              <a:rPr lang="en-US">
                <a:latin typeface="Times" pitchFamily="-109" charset="0"/>
              </a:rPr>
              <a:pPr/>
              <a:t>11</a:t>
            </a:fld>
            <a:endParaRPr lang="en-US">
              <a:latin typeface="Times" pitchFamily="-109" charset="0"/>
            </a:endParaRPr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baseline="0" dirty="0" smtClean="0">
                <a:latin typeface="Times" pitchFamily="-109" charset="0"/>
              </a:rPr>
              <a:t>Now, if we take our earlier diagram of using OAIS and TDR, we can add ….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02EB5D0-2561-3645-94B8-BE20E0C575E5}" type="slidenum">
              <a:rPr lang="en-US">
                <a:latin typeface="Times" pitchFamily="-109" charset="0"/>
              </a:rPr>
              <a:pPr/>
              <a:t>12</a:t>
            </a:fld>
            <a:endParaRPr lang="en-US">
              <a:latin typeface="Times" pitchFamily="-109" charset="0"/>
            </a:endParaRPr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>
                <a:latin typeface="Times" pitchFamily="-109" charset="0"/>
              </a:rPr>
              <a:t>… the documentation that the archive can generate to facilitate a</a:t>
            </a:r>
            <a:r>
              <a:rPr lang="en-US" baseline="0" dirty="0" smtClean="0">
                <a:latin typeface="Times" pitchFamily="-109" charset="0"/>
              </a:rPr>
              <a:t> certification</a:t>
            </a:r>
            <a:r>
              <a:rPr lang="en-US" dirty="0" smtClean="0">
                <a:latin typeface="Times" pitchFamily="-109" charset="0"/>
              </a:rPr>
              <a:t> audit that uses TDR metrics.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7FFBFEFE-0DC5-0F40-9E9E-876486DEB41C}" type="datetime1">
              <a:rPr lang="en-US" smtClean="0"/>
              <a:t>8/10/12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lang="cs-CZ" smtClean="0"/>
              <a:t>ICPSR 2012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7CAF5508-DCC4-4741-B27E-7E81DF6C2976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B05BC-42E9-2F43-88CE-69CA6F822537}" type="datetime1">
              <a:rPr lang="en-US" smtClean="0"/>
              <a:t>8/10/12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ICPSR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F5508-DCC4-4741-B27E-7E81DF6C29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87E64-3A96-1B47-B756-B8566AC2E96E}" type="datetime1">
              <a:rPr lang="en-US" smtClean="0"/>
              <a:t>8/10/12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ICPSR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F5508-DCC4-4741-B27E-7E81DF6C297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x" type="tx">
  <p:cSld name="tx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/>
          <p:nvPr/>
        </p:nvSpPr>
        <p:spPr>
          <a:xfrm>
            <a:off x="0" y="274636"/>
            <a:ext cx="8686800" cy="15543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522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rtl="0">
              <a:defRPr>
                <a:solidFill>
                  <a:schemeClr val="lt1"/>
                </a:solidFill>
              </a:defRPr>
            </a:lvl1pPr>
            <a:lvl2pPr rtl="0">
              <a:defRPr>
                <a:solidFill>
                  <a:schemeClr val="lt1"/>
                </a:solidFill>
              </a:defRPr>
            </a:lvl2pPr>
            <a:lvl3pPr rtl="0">
              <a:defRPr>
                <a:solidFill>
                  <a:schemeClr val="lt1"/>
                </a:solidFill>
              </a:defRPr>
            </a:lvl3pPr>
            <a:lvl4pPr rtl="0">
              <a:defRPr>
                <a:solidFill>
                  <a:schemeClr val="lt1"/>
                </a:solidFill>
              </a:defRPr>
            </a:lvl4pPr>
            <a:lvl5pPr rtl="0">
              <a:defRPr>
                <a:solidFill>
                  <a:schemeClr val="lt1"/>
                </a:solidFill>
              </a:defRPr>
            </a:lvl5pPr>
            <a:lvl6pPr rtl="0">
              <a:defRPr>
                <a:solidFill>
                  <a:schemeClr val="lt1"/>
                </a:solidFill>
              </a:defRPr>
            </a:lvl6pPr>
            <a:lvl7pPr rtl="0">
              <a:defRPr>
                <a:solidFill>
                  <a:schemeClr val="lt1"/>
                </a:solidFill>
              </a:defRPr>
            </a:lvl7pPr>
            <a:lvl8pPr rtl="0">
              <a:defRPr>
                <a:solidFill>
                  <a:schemeClr val="lt1"/>
                </a:solidFill>
              </a:defRPr>
            </a:lvl8pPr>
            <a:lvl9pPr rtl="0">
              <a:defRPr>
                <a:solidFill>
                  <a:schemeClr val="lt1"/>
                </a:solidFill>
              </a:defRPr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body" idx="1"/>
          </p:nvPr>
        </p:nvSpPr>
        <p:spPr>
          <a:xfrm>
            <a:off x="457200" y="1947332"/>
            <a:ext cx="8229600" cy="46202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39985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D2765-8A67-9E49-9010-762C2C3E7307}" type="datetime1">
              <a:rPr lang="en-US" smtClean="0"/>
              <a:t>8/10/12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ICPSR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F5508-DCC4-4741-B27E-7E81DF6C297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69FFB90A-0960-0540-AD5C-3127EBE4A26C}" type="datetime1">
              <a:rPr lang="en-US" smtClean="0"/>
              <a:t>8/10/12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lang="cs-CZ" smtClean="0"/>
              <a:t>ICPSR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7CAF5508-DCC4-4741-B27E-7E81DF6C297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97742-AAB6-2D4C-A25B-29F8187E1D06}" type="datetime1">
              <a:rPr lang="en-US" smtClean="0"/>
              <a:t>8/10/12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ICPSR 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F5508-DCC4-4741-B27E-7E81DF6C297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F76BD-48E1-B243-96AD-0F9846758A6E}" type="datetime1">
              <a:rPr lang="en-US" smtClean="0"/>
              <a:t>8/10/12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ICPSR 2012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F5508-DCC4-4741-B27E-7E81DF6C297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AC083-A9E3-3F46-A67D-89B1CA8CEAB3}" type="datetime1">
              <a:rPr lang="en-US" smtClean="0"/>
              <a:t>8/10/12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ICPSR 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F5508-DCC4-4741-B27E-7E81DF6C2976}" type="slidenum">
              <a:rPr lang="en-US" smtClean="0"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FE537-DFA7-7D49-BAB1-1ABA7F32D71D}" type="datetime1">
              <a:rPr lang="en-US" smtClean="0"/>
              <a:t>8/10/12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ICPSR 2012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F5508-DCC4-4741-B27E-7E81DF6C2976}" type="slidenum">
              <a:rPr lang="en-US" smtClean="0"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60284-001B-AF48-843B-A4F94A63BB15}" type="datetime1">
              <a:rPr lang="en-US" smtClean="0"/>
              <a:t>8/10/12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ICPSR 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F5508-DCC4-4741-B27E-7E81DF6C297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038BF-B2A1-C84E-8A38-DF64CCA4424C}" type="datetime1">
              <a:rPr lang="en-US" smtClean="0"/>
              <a:t>8/10/12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ICPSR 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F5508-DCC4-4741-B27E-7E81DF6C297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4C21D35-F1E6-6B4D-9A94-BC20DAA72A06}" type="datetime1">
              <a:rPr lang="en-US" smtClean="0"/>
              <a:t>8/10/12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ct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ICPSR 2012</a:t>
            </a: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CAF5508-DCC4-4741-B27E-7E81DF6C2976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4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0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TRAC / TDR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ICPSR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16032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TDR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/>
              <a:t>Provides 109 “</a:t>
            </a:r>
            <a:r>
              <a:rPr lang="en-US" dirty="0" smtClean="0">
                <a:solidFill>
                  <a:srgbClr val="FF0000"/>
                </a:solidFill>
              </a:rPr>
              <a:t>metrics</a:t>
            </a:r>
            <a:r>
              <a:rPr lang="en-US" dirty="0" smtClean="0"/>
              <a:t>” for measuring conformance to OAIS.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Metrics cover 3 broad areas:</a:t>
            </a:r>
          </a:p>
          <a:p>
            <a:pPr marL="0" indent="0" algn="ctr">
              <a:buNone/>
            </a:pPr>
            <a:r>
              <a:rPr lang="en-US" sz="2400" dirty="0">
                <a:solidFill>
                  <a:srgbClr val="0000FF"/>
                </a:solidFill>
              </a:rPr>
              <a:t>Organizational Infrastructure</a:t>
            </a:r>
          </a:p>
          <a:p>
            <a:pPr marL="0" indent="0" algn="ctr">
              <a:buNone/>
            </a:pPr>
            <a:r>
              <a:rPr lang="en-US" sz="2400" dirty="0">
                <a:solidFill>
                  <a:srgbClr val="0000FF"/>
                </a:solidFill>
              </a:rPr>
              <a:t>Digital Object </a:t>
            </a:r>
            <a:r>
              <a:rPr lang="en-US" sz="2400" dirty="0" smtClean="0">
                <a:solidFill>
                  <a:srgbClr val="0000FF"/>
                </a:solidFill>
              </a:rPr>
              <a:t>Management</a:t>
            </a:r>
          </a:p>
          <a:p>
            <a:pPr marL="0" indent="0" algn="ctr">
              <a:buNone/>
            </a:pPr>
            <a:r>
              <a:rPr lang="en-US" sz="2400" dirty="0" smtClean="0">
                <a:solidFill>
                  <a:srgbClr val="0000FF"/>
                </a:solidFill>
              </a:rPr>
              <a:t>Technical </a:t>
            </a:r>
            <a:r>
              <a:rPr lang="en-US" sz="2400" dirty="0">
                <a:solidFill>
                  <a:srgbClr val="0000FF"/>
                </a:solidFill>
              </a:rPr>
              <a:t>Infrastructure And Security Risk Management</a:t>
            </a:r>
            <a:r>
              <a:rPr lang="en-US" sz="2400" dirty="0">
                <a:solidFill>
                  <a:srgbClr val="3366FF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394377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0513" y="328400"/>
            <a:ext cx="8229600" cy="889254"/>
          </a:xfrm>
          <a:noFill/>
        </p:spPr>
        <p:txBody>
          <a:bodyPr/>
          <a:lstStyle/>
          <a:p>
            <a:r>
              <a:rPr lang="en-US" sz="3600" dirty="0" smtClean="0"/>
              <a:t>Using OAIS... And TDR</a:t>
            </a:r>
            <a:endParaRPr lang="en-US" sz="3600" dirty="0"/>
          </a:p>
        </p:txBody>
      </p:sp>
      <p:sp>
        <p:nvSpPr>
          <p:cNvPr id="3" name="Donut 2"/>
          <p:cNvSpPr/>
          <p:nvPr/>
        </p:nvSpPr>
        <p:spPr bwMode="auto">
          <a:xfrm>
            <a:off x="3048000" y="2590800"/>
            <a:ext cx="3200400" cy="3200400"/>
          </a:xfrm>
          <a:prstGeom prst="donut">
            <a:avLst>
              <a:gd name="adj" fmla="val 4556"/>
            </a:avLst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65" charset="0"/>
            </a:endParaRPr>
          </a:p>
        </p:txBody>
      </p:sp>
      <p:sp>
        <p:nvSpPr>
          <p:cNvPr id="4" name="Document 3"/>
          <p:cNvSpPr/>
          <p:nvPr/>
        </p:nvSpPr>
        <p:spPr bwMode="auto">
          <a:xfrm>
            <a:off x="4191000" y="1905000"/>
            <a:ext cx="914400" cy="612648"/>
          </a:xfrm>
          <a:prstGeom prst="flowChartDocumen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OAIS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" name="Data 4"/>
          <p:cNvSpPr/>
          <p:nvPr/>
        </p:nvSpPr>
        <p:spPr bwMode="auto">
          <a:xfrm>
            <a:off x="6172200" y="3657600"/>
            <a:ext cx="2362200" cy="612648"/>
          </a:xfrm>
          <a:prstGeom prst="flowChartInputOutpu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Answers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" name="Manual Operation 5"/>
          <p:cNvSpPr/>
          <p:nvPr/>
        </p:nvSpPr>
        <p:spPr bwMode="auto">
          <a:xfrm>
            <a:off x="5562600" y="2590800"/>
            <a:ext cx="2438400" cy="612648"/>
          </a:xfrm>
          <a:prstGeom prst="flowChartManualOperation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 smtClean="0"/>
              <a:t>Questions </a:t>
            </a:r>
            <a:endParaRPr lang="en-US" sz="2400" dirty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" pitchFamily="-65" charset="0"/>
            </a:endParaRPr>
          </a:p>
        </p:txBody>
      </p:sp>
      <p:sp>
        <p:nvSpPr>
          <p:cNvPr id="8" name="Preparation 7"/>
          <p:cNvSpPr/>
          <p:nvPr/>
        </p:nvSpPr>
        <p:spPr bwMode="auto">
          <a:xfrm>
            <a:off x="5943600" y="4953000"/>
            <a:ext cx="1905000" cy="612648"/>
          </a:xfrm>
          <a:prstGeom prst="flowChartPreparation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Design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4" name="Process 13"/>
          <p:cNvSpPr/>
          <p:nvPr/>
        </p:nvSpPr>
        <p:spPr bwMode="auto">
          <a:xfrm>
            <a:off x="3429000" y="5867400"/>
            <a:ext cx="2286000" cy="612648"/>
          </a:xfrm>
          <a:prstGeom prst="flowChartProcess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Running system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5" name="Manual Operation 14"/>
          <p:cNvSpPr/>
          <p:nvPr/>
        </p:nvSpPr>
        <p:spPr bwMode="auto">
          <a:xfrm>
            <a:off x="685800" y="4724400"/>
            <a:ext cx="2438400" cy="612648"/>
          </a:xfrm>
          <a:prstGeom prst="flowChartManualOperation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 smtClean="0"/>
              <a:t>Monitor</a:t>
            </a:r>
            <a:endParaRPr lang="en-US" sz="2400" dirty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" pitchFamily="-65" charset="0"/>
            </a:endParaRPr>
          </a:p>
        </p:txBody>
      </p:sp>
      <p:sp>
        <p:nvSpPr>
          <p:cNvPr id="16" name="Document 15"/>
          <p:cNvSpPr/>
          <p:nvPr/>
        </p:nvSpPr>
        <p:spPr bwMode="auto">
          <a:xfrm>
            <a:off x="1221235" y="3124200"/>
            <a:ext cx="1826765" cy="612648"/>
          </a:xfrm>
          <a:prstGeom prst="flowChartDocumen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</a:rPr>
              <a:t>TDR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</a:endParaRPr>
          </a:p>
        </p:txBody>
      </p:sp>
      <p:cxnSp>
        <p:nvCxnSpPr>
          <p:cNvPr id="12" name="Straight Arrow Connector 11"/>
          <p:cNvCxnSpPr/>
          <p:nvPr/>
        </p:nvCxnSpPr>
        <p:spPr bwMode="auto">
          <a:xfrm>
            <a:off x="5029200" y="2895600"/>
            <a:ext cx="381000" cy="228600"/>
          </a:xfrm>
          <a:prstGeom prst="straightConnector1">
            <a:avLst/>
          </a:prstGeom>
          <a:solidFill>
            <a:schemeClr val="accent1"/>
          </a:solidFill>
          <a:ln w="539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Straight Arrow Connector 23"/>
          <p:cNvCxnSpPr/>
          <p:nvPr/>
        </p:nvCxnSpPr>
        <p:spPr bwMode="auto">
          <a:xfrm>
            <a:off x="5867400" y="3581400"/>
            <a:ext cx="0" cy="533400"/>
          </a:xfrm>
          <a:prstGeom prst="straightConnector1">
            <a:avLst/>
          </a:prstGeom>
          <a:solidFill>
            <a:schemeClr val="accent1"/>
          </a:solidFill>
          <a:ln w="539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6" name="Straight Arrow Connector 25"/>
          <p:cNvCxnSpPr/>
          <p:nvPr/>
        </p:nvCxnSpPr>
        <p:spPr bwMode="auto">
          <a:xfrm flipH="1">
            <a:off x="5486400" y="4800600"/>
            <a:ext cx="304800" cy="457200"/>
          </a:xfrm>
          <a:prstGeom prst="straightConnector1">
            <a:avLst/>
          </a:prstGeom>
          <a:solidFill>
            <a:schemeClr val="accent1"/>
          </a:solidFill>
          <a:ln w="539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" name="Straight Arrow Connector 27"/>
          <p:cNvCxnSpPr/>
          <p:nvPr/>
        </p:nvCxnSpPr>
        <p:spPr bwMode="auto">
          <a:xfrm flipH="1" flipV="1">
            <a:off x="3581400" y="4724400"/>
            <a:ext cx="304800" cy="381000"/>
          </a:xfrm>
          <a:prstGeom prst="straightConnector1">
            <a:avLst/>
          </a:prstGeom>
          <a:solidFill>
            <a:schemeClr val="accent1"/>
          </a:solidFill>
          <a:ln w="539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0" name="Straight Arrow Connector 29"/>
          <p:cNvCxnSpPr/>
          <p:nvPr/>
        </p:nvCxnSpPr>
        <p:spPr bwMode="auto">
          <a:xfrm flipV="1">
            <a:off x="3429000" y="3429000"/>
            <a:ext cx="304800" cy="533400"/>
          </a:xfrm>
          <a:prstGeom prst="straightConnector1">
            <a:avLst/>
          </a:prstGeom>
          <a:solidFill>
            <a:schemeClr val="accent1"/>
          </a:solidFill>
          <a:ln w="539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767282715"/>
      </p:ext>
    </p:extLst>
  </p:cSld>
  <p:clrMapOvr>
    <a:masterClrMapping/>
  </p:clrMapOvr>
  <p:transition xmlns:p14="http://schemas.microsoft.com/office/powerpoint/2010/main">
    <p:wipe dir="d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0513" y="328400"/>
            <a:ext cx="8229600" cy="854464"/>
          </a:xfrm>
          <a:noFill/>
        </p:spPr>
        <p:txBody>
          <a:bodyPr/>
          <a:lstStyle/>
          <a:p>
            <a:r>
              <a:rPr lang="en-US" sz="3600" dirty="0"/>
              <a:t>Using OAIS... And TDR</a:t>
            </a:r>
          </a:p>
        </p:txBody>
      </p:sp>
      <p:sp>
        <p:nvSpPr>
          <p:cNvPr id="3" name="Donut 2"/>
          <p:cNvSpPr/>
          <p:nvPr/>
        </p:nvSpPr>
        <p:spPr bwMode="auto">
          <a:xfrm>
            <a:off x="3048000" y="2590800"/>
            <a:ext cx="3200400" cy="3200400"/>
          </a:xfrm>
          <a:prstGeom prst="donut">
            <a:avLst>
              <a:gd name="adj" fmla="val 4556"/>
            </a:avLst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65" charset="0"/>
            </a:endParaRPr>
          </a:p>
        </p:txBody>
      </p:sp>
      <p:sp>
        <p:nvSpPr>
          <p:cNvPr id="4" name="Document 3"/>
          <p:cNvSpPr/>
          <p:nvPr/>
        </p:nvSpPr>
        <p:spPr bwMode="auto">
          <a:xfrm>
            <a:off x="4191000" y="1905000"/>
            <a:ext cx="914400" cy="612648"/>
          </a:xfrm>
          <a:prstGeom prst="flowChartDocumen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OAIS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" name="Data 4"/>
          <p:cNvSpPr/>
          <p:nvPr/>
        </p:nvSpPr>
        <p:spPr bwMode="auto">
          <a:xfrm>
            <a:off x="6172200" y="3657600"/>
            <a:ext cx="2362200" cy="612648"/>
          </a:xfrm>
          <a:prstGeom prst="flowChartInputOutpu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Answers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" name="Manual Operation 5"/>
          <p:cNvSpPr/>
          <p:nvPr/>
        </p:nvSpPr>
        <p:spPr bwMode="auto">
          <a:xfrm>
            <a:off x="5562600" y="2590800"/>
            <a:ext cx="2438400" cy="612648"/>
          </a:xfrm>
          <a:prstGeom prst="flowChartManualOperation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 smtClean="0"/>
              <a:t>Questions </a:t>
            </a:r>
            <a:endParaRPr lang="en-US" sz="2400" dirty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" pitchFamily="-65" charset="0"/>
            </a:endParaRPr>
          </a:p>
        </p:txBody>
      </p:sp>
      <p:sp>
        <p:nvSpPr>
          <p:cNvPr id="8" name="Preparation 7"/>
          <p:cNvSpPr/>
          <p:nvPr/>
        </p:nvSpPr>
        <p:spPr bwMode="auto">
          <a:xfrm>
            <a:off x="5943600" y="4953000"/>
            <a:ext cx="1905000" cy="612648"/>
          </a:xfrm>
          <a:prstGeom prst="flowChartPreparation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Design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4" name="Process 13"/>
          <p:cNvSpPr/>
          <p:nvPr/>
        </p:nvSpPr>
        <p:spPr bwMode="auto">
          <a:xfrm>
            <a:off x="3429000" y="5867400"/>
            <a:ext cx="2286000" cy="612648"/>
          </a:xfrm>
          <a:prstGeom prst="flowChartProcess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Running system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5" name="Manual Operation 14"/>
          <p:cNvSpPr/>
          <p:nvPr/>
        </p:nvSpPr>
        <p:spPr bwMode="auto">
          <a:xfrm>
            <a:off x="685800" y="4724400"/>
            <a:ext cx="2438400" cy="612648"/>
          </a:xfrm>
          <a:prstGeom prst="flowChartManualOperation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 smtClean="0"/>
              <a:t>Monitor</a:t>
            </a:r>
            <a:endParaRPr lang="en-US" sz="2400" dirty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" pitchFamily="-65" charset="0"/>
            </a:endParaRPr>
          </a:p>
        </p:txBody>
      </p:sp>
      <p:sp>
        <p:nvSpPr>
          <p:cNvPr id="16" name="Document 15"/>
          <p:cNvSpPr/>
          <p:nvPr/>
        </p:nvSpPr>
        <p:spPr bwMode="auto">
          <a:xfrm>
            <a:off x="1221235" y="3124200"/>
            <a:ext cx="1826765" cy="612648"/>
          </a:xfrm>
          <a:prstGeom prst="flowChartDocumen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</a:rPr>
              <a:t>TDR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</a:endParaRPr>
          </a:p>
        </p:txBody>
      </p:sp>
      <p:cxnSp>
        <p:nvCxnSpPr>
          <p:cNvPr id="12" name="Straight Arrow Connector 11"/>
          <p:cNvCxnSpPr/>
          <p:nvPr/>
        </p:nvCxnSpPr>
        <p:spPr bwMode="auto">
          <a:xfrm>
            <a:off x="5029200" y="2895600"/>
            <a:ext cx="381000" cy="228600"/>
          </a:xfrm>
          <a:prstGeom prst="straightConnector1">
            <a:avLst/>
          </a:prstGeom>
          <a:solidFill>
            <a:schemeClr val="accent1"/>
          </a:solidFill>
          <a:ln w="539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Straight Arrow Connector 23"/>
          <p:cNvCxnSpPr/>
          <p:nvPr/>
        </p:nvCxnSpPr>
        <p:spPr bwMode="auto">
          <a:xfrm>
            <a:off x="5867400" y="3581400"/>
            <a:ext cx="0" cy="533400"/>
          </a:xfrm>
          <a:prstGeom prst="straightConnector1">
            <a:avLst/>
          </a:prstGeom>
          <a:solidFill>
            <a:schemeClr val="accent1"/>
          </a:solidFill>
          <a:ln w="539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6" name="Straight Arrow Connector 25"/>
          <p:cNvCxnSpPr/>
          <p:nvPr/>
        </p:nvCxnSpPr>
        <p:spPr bwMode="auto">
          <a:xfrm flipH="1">
            <a:off x="5486400" y="4800600"/>
            <a:ext cx="304800" cy="457200"/>
          </a:xfrm>
          <a:prstGeom prst="straightConnector1">
            <a:avLst/>
          </a:prstGeom>
          <a:solidFill>
            <a:schemeClr val="accent1"/>
          </a:solidFill>
          <a:ln w="539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" name="Straight Arrow Connector 27"/>
          <p:cNvCxnSpPr/>
          <p:nvPr/>
        </p:nvCxnSpPr>
        <p:spPr bwMode="auto">
          <a:xfrm flipH="1" flipV="1">
            <a:off x="3581400" y="4724400"/>
            <a:ext cx="304800" cy="381000"/>
          </a:xfrm>
          <a:prstGeom prst="straightConnector1">
            <a:avLst/>
          </a:prstGeom>
          <a:solidFill>
            <a:schemeClr val="accent1"/>
          </a:solidFill>
          <a:ln w="539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0" name="Straight Arrow Connector 29"/>
          <p:cNvCxnSpPr/>
          <p:nvPr/>
        </p:nvCxnSpPr>
        <p:spPr bwMode="auto">
          <a:xfrm flipV="1">
            <a:off x="3429000" y="3429000"/>
            <a:ext cx="304800" cy="533400"/>
          </a:xfrm>
          <a:prstGeom prst="straightConnector1">
            <a:avLst/>
          </a:prstGeom>
          <a:solidFill>
            <a:schemeClr val="accent1"/>
          </a:solidFill>
          <a:ln w="539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7" name="Multidocument 16"/>
          <p:cNvSpPr/>
          <p:nvPr/>
        </p:nvSpPr>
        <p:spPr bwMode="auto">
          <a:xfrm>
            <a:off x="7642475" y="2138172"/>
            <a:ext cx="1060704" cy="758952"/>
          </a:xfrm>
          <a:prstGeom prst="flowChartMultidocumen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65" charset="0"/>
            </a:endParaRPr>
          </a:p>
        </p:txBody>
      </p:sp>
      <p:sp>
        <p:nvSpPr>
          <p:cNvPr id="18" name="Multidocument 17"/>
          <p:cNvSpPr/>
          <p:nvPr/>
        </p:nvSpPr>
        <p:spPr bwMode="auto">
          <a:xfrm>
            <a:off x="7848600" y="3429000"/>
            <a:ext cx="1060704" cy="758952"/>
          </a:xfrm>
          <a:prstGeom prst="flowChartMultidocumen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65" charset="0"/>
            </a:endParaRPr>
          </a:p>
        </p:txBody>
      </p:sp>
      <p:sp>
        <p:nvSpPr>
          <p:cNvPr id="19" name="Multidocument 18"/>
          <p:cNvSpPr/>
          <p:nvPr/>
        </p:nvSpPr>
        <p:spPr bwMode="auto">
          <a:xfrm>
            <a:off x="7384737" y="5186172"/>
            <a:ext cx="1060704" cy="758952"/>
          </a:xfrm>
          <a:prstGeom prst="flowChartMultidocumen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65" charset="0"/>
            </a:endParaRPr>
          </a:p>
        </p:txBody>
      </p:sp>
      <p:sp>
        <p:nvSpPr>
          <p:cNvPr id="20" name="Multidocument 19"/>
          <p:cNvSpPr/>
          <p:nvPr/>
        </p:nvSpPr>
        <p:spPr bwMode="auto">
          <a:xfrm>
            <a:off x="5641848" y="5867400"/>
            <a:ext cx="1060704" cy="758952"/>
          </a:xfrm>
          <a:prstGeom prst="flowChartMultidocumen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65" charset="0"/>
            </a:endParaRPr>
          </a:p>
        </p:txBody>
      </p:sp>
      <p:sp>
        <p:nvSpPr>
          <p:cNvPr id="21" name="Multidocument 20"/>
          <p:cNvSpPr/>
          <p:nvPr/>
        </p:nvSpPr>
        <p:spPr bwMode="auto">
          <a:xfrm>
            <a:off x="160531" y="5032248"/>
            <a:ext cx="1060704" cy="758952"/>
          </a:xfrm>
          <a:prstGeom prst="flowChartMultidocumen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65" charset="0"/>
            </a:endParaRPr>
          </a:p>
        </p:txBody>
      </p:sp>
      <p:sp>
        <p:nvSpPr>
          <p:cNvPr id="22" name="Multidocument 21"/>
          <p:cNvSpPr/>
          <p:nvPr/>
        </p:nvSpPr>
        <p:spPr bwMode="auto">
          <a:xfrm>
            <a:off x="564033" y="3429000"/>
            <a:ext cx="1060704" cy="758952"/>
          </a:xfrm>
          <a:prstGeom prst="flowChartMultidocumen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65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5382587"/>
      </p:ext>
    </p:extLst>
  </p:cSld>
  <p:clrMapOvr>
    <a:masterClrMapping/>
  </p:clrMapOvr>
  <p:transition xmlns:p14="http://schemas.microsoft.com/office/powerpoint/2010/main">
    <p:wipe dir="d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TDR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dirty="0" smtClean="0"/>
              <a:t>Two Metrics from “Organizational Infrastructure”</a:t>
            </a:r>
          </a:p>
          <a:p>
            <a:pPr marL="0" indent="0" algn="ctr">
              <a:buNone/>
            </a:pPr>
            <a:endParaRPr lang="en-US" sz="2000" dirty="0" smtClean="0">
              <a:solidFill>
                <a:srgbClr val="0000FF"/>
              </a:solidFill>
            </a:endParaRPr>
          </a:p>
          <a:p>
            <a:pPr marL="0" indent="0" algn="ctr">
              <a:buNone/>
            </a:pPr>
            <a:r>
              <a:rPr lang="en-US" sz="2000" dirty="0" smtClean="0">
                <a:solidFill>
                  <a:srgbClr val="0000FF"/>
                </a:solidFill>
              </a:rPr>
              <a:t>Governance </a:t>
            </a:r>
            <a:r>
              <a:rPr lang="en-US" sz="2000" dirty="0">
                <a:solidFill>
                  <a:srgbClr val="0000FF"/>
                </a:solidFill>
              </a:rPr>
              <a:t>&amp; Organizational Viability</a:t>
            </a:r>
          </a:p>
          <a:p>
            <a:pPr marL="0" indent="0" algn="ctr">
              <a:buNone/>
            </a:pPr>
            <a:r>
              <a:rPr lang="en-US" sz="2000" dirty="0">
                <a:solidFill>
                  <a:srgbClr val="0000FF"/>
                </a:solidFill>
              </a:rPr>
              <a:t>Organizational Structure &amp; Staffing</a:t>
            </a:r>
          </a:p>
          <a:p>
            <a:pPr marL="0" indent="0" algn="ctr">
              <a:buNone/>
            </a:pPr>
            <a:r>
              <a:rPr lang="en-US" sz="2000" dirty="0">
                <a:solidFill>
                  <a:srgbClr val="0000FF"/>
                </a:solidFill>
              </a:rPr>
              <a:t>Procedural Accountability &amp; Preservation Policy Framework</a:t>
            </a:r>
          </a:p>
          <a:p>
            <a:pPr marL="0" indent="0" algn="ctr">
              <a:buNone/>
            </a:pPr>
            <a:r>
              <a:rPr lang="en-US" sz="2000" dirty="0">
                <a:solidFill>
                  <a:srgbClr val="0000FF"/>
                </a:solidFill>
              </a:rPr>
              <a:t>Financial Sustainability</a:t>
            </a:r>
          </a:p>
          <a:p>
            <a:pPr marL="0" indent="0" algn="ctr">
              <a:buNone/>
            </a:pPr>
            <a:r>
              <a:rPr lang="en-US" sz="2000" dirty="0">
                <a:solidFill>
                  <a:srgbClr val="0000FF"/>
                </a:solidFill>
              </a:rPr>
              <a:t>Contracts, Licenses, &amp; Liabilities</a:t>
            </a:r>
          </a:p>
          <a:p>
            <a:pPr marL="0" indent="0" algn="ctr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643327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TDR – Sustainability of Archive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b="1" dirty="0" smtClean="0">
                <a:solidFill>
                  <a:srgbClr val="FF0000"/>
                </a:solidFill>
                <a:latin typeface="+mj-lt"/>
                <a:ea typeface="Times"/>
                <a:cs typeface="Times"/>
              </a:rPr>
              <a:t>Sustainability</a:t>
            </a:r>
          </a:p>
          <a:p>
            <a:pPr marL="0" indent="0" algn="ctr">
              <a:buNone/>
            </a:pPr>
            <a:endParaRPr lang="en-US" sz="2600" b="1" dirty="0">
              <a:solidFill>
                <a:srgbClr val="FF0000"/>
              </a:solidFill>
              <a:latin typeface="+mn-lt"/>
              <a:ea typeface="Times"/>
              <a:cs typeface="Times"/>
            </a:endParaRPr>
          </a:p>
          <a:p>
            <a:pPr marL="0" indent="0">
              <a:buNone/>
            </a:pPr>
            <a:r>
              <a:rPr lang="en-US" sz="2600" b="1" dirty="0">
                <a:solidFill>
                  <a:srgbClr val="000000"/>
                </a:solidFill>
                <a:latin typeface="+mn-lt"/>
                <a:ea typeface="Times"/>
                <a:cs typeface="Times"/>
              </a:rPr>
              <a:t>3.4.1 The repository shall have short- and long-term business planning processes in place to sustain the repository over time.</a:t>
            </a:r>
          </a:p>
          <a:p>
            <a:pPr marL="0" indent="0">
              <a:buNone/>
            </a:pPr>
            <a:r>
              <a:rPr lang="en-US" sz="2600" dirty="0" smtClean="0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This </a:t>
            </a:r>
            <a:r>
              <a:rPr lang="en-US" sz="2600" dirty="0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is necessary in order to ensure the viability of the repository over the period of time it has promised to provide access to its contents for its Designated Community.</a:t>
            </a:r>
            <a:endParaRPr lang="en-US" sz="2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857786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TDR – Sustainability of Archive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ICPSR 2012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F5508-DCC4-4741-B27E-7E81DF6C2976}" type="slidenum">
              <a:rPr lang="en-US" smtClean="0"/>
              <a:t>15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Government agencies</a:t>
            </a:r>
          </a:p>
          <a:p>
            <a:r>
              <a:rPr lang="en-US" dirty="0" smtClean="0"/>
              <a:t>Private sector companies</a:t>
            </a:r>
          </a:p>
          <a:p>
            <a:r>
              <a:rPr lang="en-US" dirty="0" smtClean="0"/>
              <a:t>Public and private educational institutions</a:t>
            </a:r>
          </a:p>
          <a:p>
            <a:endParaRPr lang="en-US" dirty="0"/>
          </a:p>
          <a:p>
            <a:r>
              <a:rPr lang="en-US" dirty="0" smtClean="0"/>
              <a:t>Changing missions</a:t>
            </a:r>
          </a:p>
          <a:p>
            <a:r>
              <a:rPr lang="en-US" dirty="0" smtClean="0"/>
              <a:t>Political change, Political Environment and Will</a:t>
            </a:r>
          </a:p>
          <a:p>
            <a:r>
              <a:rPr lang="en-US" dirty="0" smtClean="0"/>
              <a:t>Hot trends and new fashions</a:t>
            </a:r>
          </a:p>
          <a:p>
            <a:r>
              <a:rPr lang="en-US" dirty="0" smtClean="0"/>
              <a:t>Budgets and The Economy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38955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TDR – Succession Planning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US" sz="3300" b="1" dirty="0" smtClean="0">
                <a:solidFill>
                  <a:srgbClr val="FF0000"/>
                </a:solidFill>
                <a:latin typeface="+mj-lt"/>
                <a:ea typeface="Times"/>
                <a:cs typeface="Times"/>
              </a:rPr>
              <a:t>Succession Plan</a:t>
            </a:r>
          </a:p>
          <a:p>
            <a:pPr marL="0" indent="0" algn="ctr">
              <a:buNone/>
            </a:pPr>
            <a:endParaRPr lang="en-US" sz="2600" b="1" dirty="0">
              <a:solidFill>
                <a:srgbClr val="FF0000"/>
              </a:solidFill>
              <a:latin typeface="+mn-lt"/>
              <a:ea typeface="Times"/>
              <a:cs typeface="Times"/>
            </a:endParaRPr>
          </a:p>
          <a:p>
            <a:pPr marL="0" indent="0">
              <a:buNone/>
            </a:pPr>
            <a:r>
              <a:rPr lang="en-US" sz="3400" b="1" dirty="0">
                <a:latin typeface="+mn-lt"/>
              </a:rPr>
              <a:t>3.1.2.1 The repository shall have an appropriate, formal succession plan, contingency plans, and/or escrow arrangements in place in case the repository ceases to operate or the governing or funding institution substantially changes its scope.</a:t>
            </a:r>
            <a:endParaRPr lang="en-US" sz="3400" dirty="0">
              <a:latin typeface="+mn-lt"/>
            </a:endParaRPr>
          </a:p>
          <a:p>
            <a:pPr marL="0" indent="0">
              <a:buNone/>
            </a:pPr>
            <a:r>
              <a:rPr lang="en-US" sz="3400" b="1" dirty="0">
                <a:latin typeface="+mn-lt"/>
              </a:rPr>
              <a:t> </a:t>
            </a:r>
            <a:endParaRPr lang="en-US" sz="3400" dirty="0">
              <a:latin typeface="+mn-lt"/>
            </a:endParaRPr>
          </a:p>
          <a:p>
            <a:pPr marL="0" indent="0">
              <a:buNone/>
            </a:pPr>
            <a:r>
              <a:rPr lang="en-US" sz="3400" dirty="0" smtClean="0">
                <a:latin typeface="+mn-lt"/>
              </a:rPr>
              <a:t>This </a:t>
            </a:r>
            <a:r>
              <a:rPr lang="en-US" sz="3400" dirty="0">
                <a:latin typeface="+mn-lt"/>
              </a:rPr>
              <a:t>is necessary in order to preserve the information content entrusted to the repository by handing it on to another custodian in the case that the repository ceases to operate.</a:t>
            </a:r>
          </a:p>
        </p:txBody>
      </p:sp>
    </p:spTree>
    <p:extLst>
      <p:ext uri="{BB962C8B-B14F-4D97-AF65-F5344CB8AC3E}">
        <p14:creationId xmlns:p14="http://schemas.microsoft.com/office/powerpoint/2010/main" val="7587176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TDR – Succession Planning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300" b="1" dirty="0" smtClean="0">
                <a:solidFill>
                  <a:srgbClr val="FF0000"/>
                </a:solidFill>
                <a:latin typeface="+mj-lt"/>
                <a:ea typeface="Times"/>
                <a:cs typeface="Times"/>
              </a:rPr>
              <a:t>Succession Plan</a:t>
            </a:r>
          </a:p>
          <a:p>
            <a:pPr marL="0" indent="0" algn="ctr">
              <a:buNone/>
            </a:pPr>
            <a:endParaRPr lang="en-US" sz="2600" b="1" dirty="0">
              <a:solidFill>
                <a:srgbClr val="FF0000"/>
              </a:solidFill>
              <a:latin typeface="+mn-lt"/>
              <a:ea typeface="Times"/>
              <a:cs typeface="Times"/>
            </a:endParaRPr>
          </a:p>
          <a:p>
            <a:r>
              <a:rPr lang="en-US" sz="3400" dirty="0" smtClean="0">
                <a:latin typeface="Arial"/>
                <a:cs typeface="Arial"/>
              </a:rPr>
              <a:t>The </a:t>
            </a:r>
            <a:r>
              <a:rPr lang="en-US" sz="3400" dirty="0">
                <a:latin typeface="Arial"/>
                <a:cs typeface="Arial"/>
              </a:rPr>
              <a:t>repository shall have an appropriate, formal succession </a:t>
            </a:r>
            <a:r>
              <a:rPr lang="en-US" sz="3400" dirty="0" smtClean="0">
                <a:latin typeface="Arial"/>
                <a:cs typeface="Arial"/>
              </a:rPr>
              <a:t>plan</a:t>
            </a:r>
            <a:r>
              <a:rPr lang="en-US" sz="3400" dirty="0" smtClean="0">
                <a:latin typeface="Arial"/>
                <a:cs typeface="Arial"/>
              </a:rPr>
              <a:t>.</a:t>
            </a:r>
          </a:p>
          <a:p>
            <a:r>
              <a:rPr lang="en-US" sz="3400" dirty="0" smtClean="0">
                <a:latin typeface="Arial"/>
                <a:cs typeface="Arial"/>
              </a:rPr>
              <a:t>Who you </a:t>
            </a:r>
            <a:r>
              <a:rPr lang="en-US" sz="3400" dirty="0" err="1" smtClean="0">
                <a:latin typeface="Arial"/>
                <a:cs typeface="Arial"/>
              </a:rPr>
              <a:t>gonna</a:t>
            </a:r>
            <a:r>
              <a:rPr lang="en-US" sz="3400" dirty="0" smtClean="0">
                <a:latin typeface="Arial"/>
                <a:cs typeface="Arial"/>
              </a:rPr>
              <a:t> call? </a:t>
            </a:r>
          </a:p>
        </p:txBody>
      </p:sp>
    </p:spTree>
    <p:extLst>
      <p:ext uri="{BB962C8B-B14F-4D97-AF65-F5344CB8AC3E}">
        <p14:creationId xmlns:p14="http://schemas.microsoft.com/office/powerpoint/2010/main" val="4835425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does this mean for data librarians?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ICPSR 2012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F5508-DCC4-4741-B27E-7E81DF6C2976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2836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does this mean for data librarians?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OAIS gives us a consistent terminology that we can use to talk across “domains.”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more you know, the better you can </a:t>
            </a:r>
            <a:r>
              <a:rPr lang="en-US" dirty="0" smtClean="0"/>
              <a:t>communicate with:</a:t>
            </a:r>
          </a:p>
          <a:p>
            <a:r>
              <a:rPr lang="en-US" dirty="0"/>
              <a:t>technologists</a:t>
            </a:r>
          </a:p>
          <a:p>
            <a:r>
              <a:rPr lang="en-US" dirty="0"/>
              <a:t>managers</a:t>
            </a:r>
          </a:p>
          <a:p>
            <a:r>
              <a:rPr lang="en-US" dirty="0"/>
              <a:t>producers</a:t>
            </a:r>
          </a:p>
          <a:p>
            <a:r>
              <a:rPr lang="en-US" dirty="0"/>
              <a:t>users</a:t>
            </a:r>
          </a:p>
          <a:p>
            <a:r>
              <a:rPr lang="en-US" dirty="0"/>
              <a:t>other libraries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8836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Arial"/>
                <a:cs typeface="Arial"/>
              </a:rPr>
              <a:t>Trustworthy Digital Repositories</a:t>
            </a:r>
            <a:endParaRPr lang="en-US" sz="3200" dirty="0">
              <a:latin typeface="Arial"/>
              <a:cs typeface="Arial"/>
            </a:endParaRPr>
          </a:p>
        </p:txBody>
      </p:sp>
      <p:pic>
        <p:nvPicPr>
          <p:cNvPr id="5" name="Picture 4" descr="redbook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9498" y="1312672"/>
            <a:ext cx="4294502" cy="5545327"/>
          </a:xfrm>
          <a:prstGeom prst="rect">
            <a:avLst/>
          </a:prstGeom>
        </p:spPr>
      </p:pic>
      <p:pic>
        <p:nvPicPr>
          <p:cNvPr id="4" name="Picture 3" descr="TRAC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97" y="1312672"/>
            <a:ext cx="4292932" cy="5545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24172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does this mean for data librarians?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Every</a:t>
            </a:r>
            <a:r>
              <a:rPr lang="en-US" dirty="0" smtClean="0"/>
              <a:t> library decision should assess the impact of digital issues.</a:t>
            </a:r>
          </a:p>
          <a:p>
            <a:r>
              <a:rPr lang="en-US" dirty="0"/>
              <a:t>The more you know, the better you can </a:t>
            </a:r>
            <a:r>
              <a:rPr lang="en-US" dirty="0" smtClean="0"/>
              <a:t>participate in decision making.</a:t>
            </a:r>
          </a:p>
          <a:p>
            <a:r>
              <a:rPr lang="en-US" dirty="0" smtClean="0"/>
              <a:t>With a strong grasp of OAIS functions and terminology, you can become a </a:t>
            </a:r>
            <a:r>
              <a:rPr lang="en-US" i="1" dirty="0" smtClean="0"/>
              <a:t>leader</a:t>
            </a:r>
            <a:r>
              <a:rPr lang="en-US" dirty="0" smtClean="0"/>
              <a:t> in library decision making.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58639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does this mean for data librarians?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Your view and trust of other vendors, distributor, agencies, libraries, and archives.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55513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does this mean for data librarians?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Envisioning the Environment of data preservation.</a:t>
            </a:r>
          </a:p>
          <a:p>
            <a:r>
              <a:rPr lang="en-US" dirty="0" smtClean="0"/>
              <a:t>What is my role?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13039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073647" y="1547824"/>
            <a:ext cx="2029454" cy="69125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Big archive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Solutions.</a:t>
            </a:r>
            <a:endParaRPr lang="en-US" sz="3200" dirty="0"/>
          </a:p>
        </p:txBody>
      </p:sp>
      <p:sp>
        <p:nvSpPr>
          <p:cNvPr id="5" name="Oval 4"/>
          <p:cNvSpPr/>
          <p:nvPr/>
        </p:nvSpPr>
        <p:spPr>
          <a:xfrm>
            <a:off x="3438806" y="1547824"/>
            <a:ext cx="2029454" cy="69125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Big archive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5782499" y="1547824"/>
            <a:ext cx="2029454" cy="69125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Big archive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2240774" y="1893452"/>
            <a:ext cx="2029454" cy="69125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Big archive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4453533" y="1893452"/>
            <a:ext cx="2029454" cy="69125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Big archive</a:t>
            </a:r>
            <a:endParaRPr lang="en-US" dirty="0"/>
          </a:p>
        </p:txBody>
      </p:sp>
      <p:sp>
        <p:nvSpPr>
          <p:cNvPr id="3" name="Cube 2"/>
          <p:cNvSpPr/>
          <p:nvPr/>
        </p:nvSpPr>
        <p:spPr>
          <a:xfrm>
            <a:off x="248773" y="2828311"/>
            <a:ext cx="1283138" cy="798736"/>
          </a:xfrm>
          <a:prstGeom prst="cub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Medium size archive</a:t>
            </a:r>
            <a:endParaRPr lang="en-US" sz="1600" dirty="0"/>
          </a:p>
        </p:txBody>
      </p:sp>
      <p:sp>
        <p:nvSpPr>
          <p:cNvPr id="10" name="Cube 9"/>
          <p:cNvSpPr/>
          <p:nvPr/>
        </p:nvSpPr>
        <p:spPr>
          <a:xfrm>
            <a:off x="983823" y="3227679"/>
            <a:ext cx="1283138" cy="798736"/>
          </a:xfrm>
          <a:prstGeom prst="cub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Medium size archive</a:t>
            </a:r>
            <a:endParaRPr lang="en-US" sz="1600" dirty="0"/>
          </a:p>
        </p:txBody>
      </p:sp>
      <p:sp>
        <p:nvSpPr>
          <p:cNvPr id="11" name="Cube 10"/>
          <p:cNvSpPr/>
          <p:nvPr/>
        </p:nvSpPr>
        <p:spPr>
          <a:xfrm>
            <a:off x="1887257" y="2676366"/>
            <a:ext cx="1283138" cy="798736"/>
          </a:xfrm>
          <a:prstGeom prst="cub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Medium size archive</a:t>
            </a:r>
            <a:endParaRPr lang="en-US" sz="1600" dirty="0"/>
          </a:p>
        </p:txBody>
      </p:sp>
      <p:sp>
        <p:nvSpPr>
          <p:cNvPr id="12" name="Cube 11"/>
          <p:cNvSpPr/>
          <p:nvPr/>
        </p:nvSpPr>
        <p:spPr>
          <a:xfrm>
            <a:off x="2666306" y="3227679"/>
            <a:ext cx="1283138" cy="798736"/>
          </a:xfrm>
          <a:prstGeom prst="cub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Medium size archive</a:t>
            </a:r>
            <a:endParaRPr lang="en-US" sz="1600" dirty="0"/>
          </a:p>
        </p:txBody>
      </p:sp>
      <p:sp>
        <p:nvSpPr>
          <p:cNvPr id="13" name="Cube 12"/>
          <p:cNvSpPr/>
          <p:nvPr/>
        </p:nvSpPr>
        <p:spPr>
          <a:xfrm>
            <a:off x="3628659" y="2676366"/>
            <a:ext cx="1283138" cy="798736"/>
          </a:xfrm>
          <a:prstGeom prst="cub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Medium size archive</a:t>
            </a:r>
            <a:endParaRPr lang="en-US" sz="1600" dirty="0"/>
          </a:p>
        </p:txBody>
      </p:sp>
      <p:sp>
        <p:nvSpPr>
          <p:cNvPr id="14" name="Cube 13"/>
          <p:cNvSpPr/>
          <p:nvPr/>
        </p:nvSpPr>
        <p:spPr>
          <a:xfrm>
            <a:off x="4348788" y="3273508"/>
            <a:ext cx="1283138" cy="798736"/>
          </a:xfrm>
          <a:prstGeom prst="cub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Medium size archive</a:t>
            </a:r>
            <a:endParaRPr lang="en-US" sz="1600" dirty="0"/>
          </a:p>
        </p:txBody>
      </p:sp>
      <p:sp>
        <p:nvSpPr>
          <p:cNvPr id="15" name="Cube 14"/>
          <p:cNvSpPr/>
          <p:nvPr/>
        </p:nvSpPr>
        <p:spPr>
          <a:xfrm>
            <a:off x="5350422" y="2676366"/>
            <a:ext cx="1283138" cy="798736"/>
          </a:xfrm>
          <a:prstGeom prst="cub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Medium size archive</a:t>
            </a:r>
            <a:endParaRPr lang="en-US" sz="1600" dirty="0"/>
          </a:p>
        </p:txBody>
      </p:sp>
      <p:sp>
        <p:nvSpPr>
          <p:cNvPr id="16" name="Cube 15"/>
          <p:cNvSpPr/>
          <p:nvPr/>
        </p:nvSpPr>
        <p:spPr>
          <a:xfrm>
            <a:off x="6052738" y="3227679"/>
            <a:ext cx="1283138" cy="798736"/>
          </a:xfrm>
          <a:prstGeom prst="cub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Medium size archive</a:t>
            </a:r>
            <a:endParaRPr lang="en-US" sz="1600" dirty="0"/>
          </a:p>
        </p:txBody>
      </p:sp>
      <p:sp>
        <p:nvSpPr>
          <p:cNvPr id="17" name="Cube 16"/>
          <p:cNvSpPr/>
          <p:nvPr/>
        </p:nvSpPr>
        <p:spPr>
          <a:xfrm>
            <a:off x="6843053" y="2584708"/>
            <a:ext cx="1283138" cy="798736"/>
          </a:xfrm>
          <a:prstGeom prst="cub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Medium size archive</a:t>
            </a:r>
            <a:endParaRPr lang="en-US" sz="1600" dirty="0"/>
          </a:p>
        </p:txBody>
      </p:sp>
      <p:sp>
        <p:nvSpPr>
          <p:cNvPr id="18" name="Cube 17"/>
          <p:cNvSpPr/>
          <p:nvPr/>
        </p:nvSpPr>
        <p:spPr>
          <a:xfrm>
            <a:off x="1546832" y="3779447"/>
            <a:ext cx="1283138" cy="798736"/>
          </a:xfrm>
          <a:prstGeom prst="cub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Medium size archive</a:t>
            </a:r>
            <a:endParaRPr lang="en-US" sz="1600" dirty="0"/>
          </a:p>
        </p:txBody>
      </p:sp>
      <p:sp>
        <p:nvSpPr>
          <p:cNvPr id="19" name="Cube 18"/>
          <p:cNvSpPr/>
          <p:nvPr/>
        </p:nvSpPr>
        <p:spPr>
          <a:xfrm>
            <a:off x="3229315" y="3779447"/>
            <a:ext cx="1283138" cy="798736"/>
          </a:xfrm>
          <a:prstGeom prst="cub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Medium size archive</a:t>
            </a:r>
            <a:endParaRPr lang="en-US" sz="1600" dirty="0"/>
          </a:p>
        </p:txBody>
      </p:sp>
      <p:sp>
        <p:nvSpPr>
          <p:cNvPr id="20" name="Cube 19"/>
          <p:cNvSpPr/>
          <p:nvPr/>
        </p:nvSpPr>
        <p:spPr>
          <a:xfrm>
            <a:off x="4911797" y="3825276"/>
            <a:ext cx="1283138" cy="798736"/>
          </a:xfrm>
          <a:prstGeom prst="cub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Medium size archive</a:t>
            </a:r>
            <a:endParaRPr lang="en-US" sz="1600" dirty="0"/>
          </a:p>
        </p:txBody>
      </p:sp>
      <p:sp>
        <p:nvSpPr>
          <p:cNvPr id="21" name="Cube 20"/>
          <p:cNvSpPr/>
          <p:nvPr/>
        </p:nvSpPr>
        <p:spPr>
          <a:xfrm>
            <a:off x="6615747" y="3779447"/>
            <a:ext cx="1283138" cy="798736"/>
          </a:xfrm>
          <a:prstGeom prst="cub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Medium size archive</a:t>
            </a:r>
            <a:endParaRPr lang="en-US" sz="1600" dirty="0"/>
          </a:p>
        </p:txBody>
      </p:sp>
      <p:sp>
        <p:nvSpPr>
          <p:cNvPr id="7" name="Oval 6"/>
          <p:cNvSpPr/>
          <p:nvPr/>
        </p:nvSpPr>
        <p:spPr>
          <a:xfrm>
            <a:off x="628476" y="5067391"/>
            <a:ext cx="445171" cy="39282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780876" y="5219791"/>
            <a:ext cx="445171" cy="39282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933276" y="5372191"/>
            <a:ext cx="445171" cy="39282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1085676" y="5524591"/>
            <a:ext cx="445171" cy="39282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1238076" y="5676991"/>
            <a:ext cx="445171" cy="39282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1390476" y="5809750"/>
            <a:ext cx="445171" cy="43210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780876" y="5219791"/>
            <a:ext cx="445171" cy="39282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933276" y="5372191"/>
            <a:ext cx="445171" cy="39282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1085676" y="5524591"/>
            <a:ext cx="445171" cy="39282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1238076" y="5676991"/>
            <a:ext cx="445171" cy="39282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1390476" y="5829391"/>
            <a:ext cx="445171" cy="39282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1542876" y="5962150"/>
            <a:ext cx="445171" cy="43210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1466428" y="5067391"/>
            <a:ext cx="445171" cy="39282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1618828" y="5219791"/>
            <a:ext cx="445171" cy="39282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1771228" y="5372191"/>
            <a:ext cx="445171" cy="39282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1923628" y="5524591"/>
            <a:ext cx="445171" cy="39282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2076028" y="5676991"/>
            <a:ext cx="445171" cy="39282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2228428" y="5809750"/>
            <a:ext cx="445171" cy="43210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1618828" y="5219791"/>
            <a:ext cx="445171" cy="39282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1771228" y="5372191"/>
            <a:ext cx="445171" cy="39282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1923628" y="5524591"/>
            <a:ext cx="445171" cy="39282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2076028" y="5676991"/>
            <a:ext cx="445171" cy="39282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2228428" y="5829391"/>
            <a:ext cx="445171" cy="39282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2380828" y="5962150"/>
            <a:ext cx="445171" cy="43210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2356752" y="5067391"/>
            <a:ext cx="445171" cy="39282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2509152" y="5219791"/>
            <a:ext cx="445171" cy="39282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>
            <a:off x="2661552" y="5372191"/>
            <a:ext cx="445171" cy="39282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2813952" y="5524591"/>
            <a:ext cx="445171" cy="39282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2966352" y="5676991"/>
            <a:ext cx="445171" cy="39282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3118752" y="5809750"/>
            <a:ext cx="445171" cy="43210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val 68"/>
          <p:cNvSpPr/>
          <p:nvPr/>
        </p:nvSpPr>
        <p:spPr>
          <a:xfrm>
            <a:off x="2509152" y="5219791"/>
            <a:ext cx="445171" cy="39282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Oval 69"/>
          <p:cNvSpPr/>
          <p:nvPr/>
        </p:nvSpPr>
        <p:spPr>
          <a:xfrm>
            <a:off x="2661552" y="5372191"/>
            <a:ext cx="445171" cy="39282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Oval 70"/>
          <p:cNvSpPr/>
          <p:nvPr/>
        </p:nvSpPr>
        <p:spPr>
          <a:xfrm>
            <a:off x="2813952" y="5524591"/>
            <a:ext cx="445171" cy="39282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Oval 71"/>
          <p:cNvSpPr/>
          <p:nvPr/>
        </p:nvSpPr>
        <p:spPr>
          <a:xfrm>
            <a:off x="2966352" y="5676991"/>
            <a:ext cx="445171" cy="39282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>
            <a:off x="3118752" y="5829391"/>
            <a:ext cx="445171" cy="39282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/>
          <p:cNvSpPr/>
          <p:nvPr/>
        </p:nvSpPr>
        <p:spPr>
          <a:xfrm>
            <a:off x="3271152" y="5962150"/>
            <a:ext cx="445171" cy="43210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val 74"/>
          <p:cNvSpPr/>
          <p:nvPr/>
        </p:nvSpPr>
        <p:spPr>
          <a:xfrm>
            <a:off x="3247076" y="5067391"/>
            <a:ext cx="445171" cy="39282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Oval 75"/>
          <p:cNvSpPr/>
          <p:nvPr/>
        </p:nvSpPr>
        <p:spPr>
          <a:xfrm>
            <a:off x="3399476" y="5219791"/>
            <a:ext cx="445171" cy="39282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/>
          <p:cNvSpPr/>
          <p:nvPr/>
        </p:nvSpPr>
        <p:spPr>
          <a:xfrm>
            <a:off x="3551876" y="5372191"/>
            <a:ext cx="445171" cy="39282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Oval 77"/>
          <p:cNvSpPr/>
          <p:nvPr/>
        </p:nvSpPr>
        <p:spPr>
          <a:xfrm>
            <a:off x="3704276" y="5524591"/>
            <a:ext cx="445171" cy="39282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Oval 78"/>
          <p:cNvSpPr/>
          <p:nvPr/>
        </p:nvSpPr>
        <p:spPr>
          <a:xfrm>
            <a:off x="3856676" y="5676991"/>
            <a:ext cx="445171" cy="39282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Oval 79"/>
          <p:cNvSpPr/>
          <p:nvPr/>
        </p:nvSpPr>
        <p:spPr>
          <a:xfrm>
            <a:off x="4009076" y="5809750"/>
            <a:ext cx="445171" cy="43210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Oval 80"/>
          <p:cNvSpPr/>
          <p:nvPr/>
        </p:nvSpPr>
        <p:spPr>
          <a:xfrm>
            <a:off x="3399476" y="5219791"/>
            <a:ext cx="445171" cy="39282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Oval 81"/>
          <p:cNvSpPr/>
          <p:nvPr/>
        </p:nvSpPr>
        <p:spPr>
          <a:xfrm>
            <a:off x="3551876" y="5372191"/>
            <a:ext cx="445171" cy="39282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Oval 82"/>
          <p:cNvSpPr/>
          <p:nvPr/>
        </p:nvSpPr>
        <p:spPr>
          <a:xfrm>
            <a:off x="3704276" y="5524591"/>
            <a:ext cx="445171" cy="39282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Oval 83"/>
          <p:cNvSpPr/>
          <p:nvPr/>
        </p:nvSpPr>
        <p:spPr>
          <a:xfrm>
            <a:off x="3856676" y="5676991"/>
            <a:ext cx="445171" cy="39282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Oval 84"/>
          <p:cNvSpPr/>
          <p:nvPr/>
        </p:nvSpPr>
        <p:spPr>
          <a:xfrm>
            <a:off x="4009076" y="5829391"/>
            <a:ext cx="445171" cy="39282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Oval 85"/>
          <p:cNvSpPr/>
          <p:nvPr/>
        </p:nvSpPr>
        <p:spPr>
          <a:xfrm>
            <a:off x="4161476" y="5962150"/>
            <a:ext cx="445171" cy="43210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Oval 86"/>
          <p:cNvSpPr/>
          <p:nvPr/>
        </p:nvSpPr>
        <p:spPr>
          <a:xfrm>
            <a:off x="4224335" y="5036475"/>
            <a:ext cx="445171" cy="39282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Oval 87"/>
          <p:cNvSpPr/>
          <p:nvPr/>
        </p:nvSpPr>
        <p:spPr>
          <a:xfrm>
            <a:off x="4376735" y="5188875"/>
            <a:ext cx="445171" cy="39282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Oval 88"/>
          <p:cNvSpPr/>
          <p:nvPr/>
        </p:nvSpPr>
        <p:spPr>
          <a:xfrm>
            <a:off x="4529135" y="5341275"/>
            <a:ext cx="445171" cy="39282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Oval 89"/>
          <p:cNvSpPr/>
          <p:nvPr/>
        </p:nvSpPr>
        <p:spPr>
          <a:xfrm>
            <a:off x="4681535" y="5493675"/>
            <a:ext cx="445171" cy="39282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Oval 90"/>
          <p:cNvSpPr/>
          <p:nvPr/>
        </p:nvSpPr>
        <p:spPr>
          <a:xfrm>
            <a:off x="4833935" y="5646075"/>
            <a:ext cx="445171" cy="39282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Oval 91"/>
          <p:cNvSpPr/>
          <p:nvPr/>
        </p:nvSpPr>
        <p:spPr>
          <a:xfrm>
            <a:off x="4986335" y="5778834"/>
            <a:ext cx="445171" cy="43210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Oval 92"/>
          <p:cNvSpPr/>
          <p:nvPr/>
        </p:nvSpPr>
        <p:spPr>
          <a:xfrm>
            <a:off x="4376735" y="5188875"/>
            <a:ext cx="445171" cy="39282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Oval 93"/>
          <p:cNvSpPr/>
          <p:nvPr/>
        </p:nvSpPr>
        <p:spPr>
          <a:xfrm>
            <a:off x="4529135" y="5341275"/>
            <a:ext cx="445171" cy="39282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Oval 94"/>
          <p:cNvSpPr/>
          <p:nvPr/>
        </p:nvSpPr>
        <p:spPr>
          <a:xfrm>
            <a:off x="4681535" y="5493675"/>
            <a:ext cx="445171" cy="39282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Oval 95"/>
          <p:cNvSpPr/>
          <p:nvPr/>
        </p:nvSpPr>
        <p:spPr>
          <a:xfrm>
            <a:off x="4833935" y="5646075"/>
            <a:ext cx="445171" cy="39282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/>
          <p:nvPr/>
        </p:nvSpPr>
        <p:spPr>
          <a:xfrm>
            <a:off x="4986335" y="5798475"/>
            <a:ext cx="445171" cy="39282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/>
          <p:nvPr/>
        </p:nvSpPr>
        <p:spPr>
          <a:xfrm>
            <a:off x="5138735" y="5931234"/>
            <a:ext cx="445171" cy="43210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/>
          <p:nvPr/>
        </p:nvSpPr>
        <p:spPr>
          <a:xfrm>
            <a:off x="5224119" y="5067391"/>
            <a:ext cx="445171" cy="39282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/>
          <p:nvPr/>
        </p:nvSpPr>
        <p:spPr>
          <a:xfrm>
            <a:off x="5376519" y="5219791"/>
            <a:ext cx="445171" cy="39282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/>
          <p:nvPr/>
        </p:nvSpPr>
        <p:spPr>
          <a:xfrm>
            <a:off x="5528919" y="5372191"/>
            <a:ext cx="445171" cy="39282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/>
          <p:nvPr/>
        </p:nvSpPr>
        <p:spPr>
          <a:xfrm>
            <a:off x="5681319" y="5524591"/>
            <a:ext cx="445171" cy="39282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/>
          <p:nvPr/>
        </p:nvSpPr>
        <p:spPr>
          <a:xfrm>
            <a:off x="5833719" y="5676991"/>
            <a:ext cx="445171" cy="39282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/>
          <p:nvPr/>
        </p:nvSpPr>
        <p:spPr>
          <a:xfrm>
            <a:off x="5986119" y="5809750"/>
            <a:ext cx="445171" cy="43210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/>
          <p:nvPr/>
        </p:nvSpPr>
        <p:spPr>
          <a:xfrm>
            <a:off x="5376519" y="5219791"/>
            <a:ext cx="445171" cy="39282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/>
          <p:nvPr/>
        </p:nvSpPr>
        <p:spPr>
          <a:xfrm>
            <a:off x="5528919" y="5372191"/>
            <a:ext cx="445171" cy="39282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/>
          <p:nvPr/>
        </p:nvSpPr>
        <p:spPr>
          <a:xfrm>
            <a:off x="5681319" y="5524591"/>
            <a:ext cx="445171" cy="39282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/>
          <p:nvPr/>
        </p:nvSpPr>
        <p:spPr>
          <a:xfrm>
            <a:off x="5833719" y="5676991"/>
            <a:ext cx="445171" cy="39282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/>
          <p:nvPr/>
        </p:nvSpPr>
        <p:spPr>
          <a:xfrm>
            <a:off x="5986119" y="5829391"/>
            <a:ext cx="445171" cy="39282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/>
          <p:nvPr/>
        </p:nvSpPr>
        <p:spPr>
          <a:xfrm>
            <a:off x="6138519" y="5962150"/>
            <a:ext cx="445171" cy="43210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/>
          <p:nvPr/>
        </p:nvSpPr>
        <p:spPr>
          <a:xfrm>
            <a:off x="6297745" y="5067391"/>
            <a:ext cx="445171" cy="39282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/>
          <p:nvPr/>
        </p:nvSpPr>
        <p:spPr>
          <a:xfrm>
            <a:off x="6450145" y="5219791"/>
            <a:ext cx="445171" cy="39282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/>
          <p:nvPr/>
        </p:nvSpPr>
        <p:spPr>
          <a:xfrm>
            <a:off x="6602545" y="5372191"/>
            <a:ext cx="445171" cy="39282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/>
          <p:nvPr/>
        </p:nvSpPr>
        <p:spPr>
          <a:xfrm>
            <a:off x="6754945" y="5524591"/>
            <a:ext cx="445171" cy="39282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/>
          <p:nvPr/>
        </p:nvSpPr>
        <p:spPr>
          <a:xfrm>
            <a:off x="6907345" y="5676991"/>
            <a:ext cx="445171" cy="39282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/>
          <p:nvPr/>
        </p:nvSpPr>
        <p:spPr>
          <a:xfrm>
            <a:off x="7059745" y="5809750"/>
            <a:ext cx="445171" cy="43210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/>
          <p:nvPr/>
        </p:nvSpPr>
        <p:spPr>
          <a:xfrm>
            <a:off x="6450145" y="5219791"/>
            <a:ext cx="445171" cy="39282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Oval 117"/>
          <p:cNvSpPr/>
          <p:nvPr/>
        </p:nvSpPr>
        <p:spPr>
          <a:xfrm>
            <a:off x="6602545" y="5372191"/>
            <a:ext cx="445171" cy="39282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/>
          <p:nvPr/>
        </p:nvSpPr>
        <p:spPr>
          <a:xfrm>
            <a:off x="6754945" y="5524591"/>
            <a:ext cx="445171" cy="39282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/>
          <p:nvPr/>
        </p:nvSpPr>
        <p:spPr>
          <a:xfrm>
            <a:off x="6907345" y="5676991"/>
            <a:ext cx="445171" cy="39282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/>
          <p:nvPr/>
        </p:nvSpPr>
        <p:spPr>
          <a:xfrm>
            <a:off x="7059745" y="5829391"/>
            <a:ext cx="445171" cy="39282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/>
          <p:nvPr/>
        </p:nvSpPr>
        <p:spPr>
          <a:xfrm>
            <a:off x="7212145" y="5962150"/>
            <a:ext cx="445171" cy="43210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2275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0513" y="328400"/>
            <a:ext cx="8229600" cy="784883"/>
          </a:xfrm>
          <a:noFill/>
        </p:spPr>
        <p:txBody>
          <a:bodyPr/>
          <a:lstStyle/>
          <a:p>
            <a:r>
              <a:rPr lang="en-US" sz="3600" dirty="0" smtClean="0"/>
              <a:t>The ideal</a:t>
            </a:r>
            <a:endParaRPr lang="en-US" sz="3600" dirty="0"/>
          </a:p>
        </p:txBody>
      </p:sp>
      <p:sp>
        <p:nvSpPr>
          <p:cNvPr id="3" name="Donut 2"/>
          <p:cNvSpPr/>
          <p:nvPr/>
        </p:nvSpPr>
        <p:spPr bwMode="auto">
          <a:xfrm>
            <a:off x="3048000" y="2590800"/>
            <a:ext cx="3200400" cy="3200400"/>
          </a:xfrm>
          <a:prstGeom prst="donut">
            <a:avLst>
              <a:gd name="adj" fmla="val 4556"/>
            </a:avLst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65" charset="0"/>
            </a:endParaRPr>
          </a:p>
        </p:txBody>
      </p:sp>
      <p:sp>
        <p:nvSpPr>
          <p:cNvPr id="4" name="Document 3"/>
          <p:cNvSpPr/>
          <p:nvPr/>
        </p:nvSpPr>
        <p:spPr bwMode="auto">
          <a:xfrm>
            <a:off x="4191000" y="1905000"/>
            <a:ext cx="914400" cy="612648"/>
          </a:xfrm>
          <a:prstGeom prst="flowChartDocumen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OAIS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" name="Data 4"/>
          <p:cNvSpPr/>
          <p:nvPr/>
        </p:nvSpPr>
        <p:spPr bwMode="auto">
          <a:xfrm>
            <a:off x="6172200" y="3657600"/>
            <a:ext cx="2362200" cy="612648"/>
          </a:xfrm>
          <a:prstGeom prst="flowChartInputOutpu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Answers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" name="Manual Operation 5"/>
          <p:cNvSpPr/>
          <p:nvPr/>
        </p:nvSpPr>
        <p:spPr bwMode="auto">
          <a:xfrm>
            <a:off x="5562600" y="2590800"/>
            <a:ext cx="2438400" cy="612648"/>
          </a:xfrm>
          <a:prstGeom prst="flowChartManualOperation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 smtClean="0"/>
              <a:t>Questions </a:t>
            </a:r>
            <a:endParaRPr lang="en-US" sz="2400" dirty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" pitchFamily="-65" charset="0"/>
            </a:endParaRPr>
          </a:p>
        </p:txBody>
      </p:sp>
      <p:sp>
        <p:nvSpPr>
          <p:cNvPr id="8" name="Preparation 7"/>
          <p:cNvSpPr/>
          <p:nvPr/>
        </p:nvSpPr>
        <p:spPr bwMode="auto">
          <a:xfrm>
            <a:off x="5943600" y="4953000"/>
            <a:ext cx="1905000" cy="612648"/>
          </a:xfrm>
          <a:prstGeom prst="flowChartPreparation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Design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4" name="Process 13"/>
          <p:cNvSpPr/>
          <p:nvPr/>
        </p:nvSpPr>
        <p:spPr bwMode="auto">
          <a:xfrm>
            <a:off x="3429000" y="5867400"/>
            <a:ext cx="2286000" cy="612648"/>
          </a:xfrm>
          <a:prstGeom prst="flowChartProcess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Running system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5" name="Manual Operation 14"/>
          <p:cNvSpPr/>
          <p:nvPr/>
        </p:nvSpPr>
        <p:spPr bwMode="auto">
          <a:xfrm>
            <a:off x="685800" y="4724400"/>
            <a:ext cx="2438400" cy="612648"/>
          </a:xfrm>
          <a:prstGeom prst="flowChartManualOperation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 smtClean="0"/>
              <a:t>Monitor</a:t>
            </a:r>
            <a:endParaRPr lang="en-US" sz="2400" dirty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" pitchFamily="-65" charset="0"/>
            </a:endParaRPr>
          </a:p>
        </p:txBody>
      </p:sp>
      <p:sp>
        <p:nvSpPr>
          <p:cNvPr id="16" name="Document 15"/>
          <p:cNvSpPr/>
          <p:nvPr/>
        </p:nvSpPr>
        <p:spPr bwMode="auto">
          <a:xfrm>
            <a:off x="1221235" y="3124200"/>
            <a:ext cx="1826765" cy="612648"/>
          </a:xfrm>
          <a:prstGeom prst="flowChartDocumen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</a:rPr>
              <a:t>TDR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</a:endParaRPr>
          </a:p>
        </p:txBody>
      </p:sp>
      <p:cxnSp>
        <p:nvCxnSpPr>
          <p:cNvPr id="12" name="Straight Arrow Connector 11"/>
          <p:cNvCxnSpPr/>
          <p:nvPr/>
        </p:nvCxnSpPr>
        <p:spPr bwMode="auto">
          <a:xfrm>
            <a:off x="5029200" y="2895600"/>
            <a:ext cx="381000" cy="228600"/>
          </a:xfrm>
          <a:prstGeom prst="straightConnector1">
            <a:avLst/>
          </a:prstGeom>
          <a:solidFill>
            <a:schemeClr val="accent1"/>
          </a:solidFill>
          <a:ln w="539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Straight Arrow Connector 23"/>
          <p:cNvCxnSpPr/>
          <p:nvPr/>
        </p:nvCxnSpPr>
        <p:spPr bwMode="auto">
          <a:xfrm>
            <a:off x="5867400" y="3581400"/>
            <a:ext cx="0" cy="533400"/>
          </a:xfrm>
          <a:prstGeom prst="straightConnector1">
            <a:avLst/>
          </a:prstGeom>
          <a:solidFill>
            <a:schemeClr val="accent1"/>
          </a:solidFill>
          <a:ln w="539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6" name="Straight Arrow Connector 25"/>
          <p:cNvCxnSpPr/>
          <p:nvPr/>
        </p:nvCxnSpPr>
        <p:spPr bwMode="auto">
          <a:xfrm flipH="1">
            <a:off x="5486400" y="4800600"/>
            <a:ext cx="304800" cy="457200"/>
          </a:xfrm>
          <a:prstGeom prst="straightConnector1">
            <a:avLst/>
          </a:prstGeom>
          <a:solidFill>
            <a:schemeClr val="accent1"/>
          </a:solidFill>
          <a:ln w="539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" name="Straight Arrow Connector 27"/>
          <p:cNvCxnSpPr/>
          <p:nvPr/>
        </p:nvCxnSpPr>
        <p:spPr bwMode="auto">
          <a:xfrm flipH="1" flipV="1">
            <a:off x="3581400" y="4724400"/>
            <a:ext cx="304800" cy="381000"/>
          </a:xfrm>
          <a:prstGeom prst="straightConnector1">
            <a:avLst/>
          </a:prstGeom>
          <a:solidFill>
            <a:schemeClr val="accent1"/>
          </a:solidFill>
          <a:ln w="539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0" name="Straight Arrow Connector 29"/>
          <p:cNvCxnSpPr/>
          <p:nvPr/>
        </p:nvCxnSpPr>
        <p:spPr bwMode="auto">
          <a:xfrm flipV="1">
            <a:off x="3429000" y="3429000"/>
            <a:ext cx="304800" cy="533400"/>
          </a:xfrm>
          <a:prstGeom prst="straightConnector1">
            <a:avLst/>
          </a:prstGeom>
          <a:solidFill>
            <a:schemeClr val="accent1"/>
          </a:solidFill>
          <a:ln w="539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7" name="Multidocument 16"/>
          <p:cNvSpPr/>
          <p:nvPr/>
        </p:nvSpPr>
        <p:spPr bwMode="auto">
          <a:xfrm>
            <a:off x="7642475" y="2138172"/>
            <a:ext cx="1060704" cy="758952"/>
          </a:xfrm>
          <a:prstGeom prst="flowChartMultidocumen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65" charset="0"/>
            </a:endParaRPr>
          </a:p>
        </p:txBody>
      </p:sp>
      <p:sp>
        <p:nvSpPr>
          <p:cNvPr id="18" name="Multidocument 17"/>
          <p:cNvSpPr/>
          <p:nvPr/>
        </p:nvSpPr>
        <p:spPr bwMode="auto">
          <a:xfrm>
            <a:off x="7848600" y="3429000"/>
            <a:ext cx="1060704" cy="758952"/>
          </a:xfrm>
          <a:prstGeom prst="flowChartMultidocumen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65" charset="0"/>
            </a:endParaRPr>
          </a:p>
        </p:txBody>
      </p:sp>
      <p:sp>
        <p:nvSpPr>
          <p:cNvPr id="19" name="Multidocument 18"/>
          <p:cNvSpPr/>
          <p:nvPr/>
        </p:nvSpPr>
        <p:spPr bwMode="auto">
          <a:xfrm>
            <a:off x="7384737" y="5186172"/>
            <a:ext cx="1060704" cy="758952"/>
          </a:xfrm>
          <a:prstGeom prst="flowChartMultidocumen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65" charset="0"/>
            </a:endParaRPr>
          </a:p>
        </p:txBody>
      </p:sp>
      <p:sp>
        <p:nvSpPr>
          <p:cNvPr id="20" name="Multidocument 19"/>
          <p:cNvSpPr/>
          <p:nvPr/>
        </p:nvSpPr>
        <p:spPr bwMode="auto">
          <a:xfrm>
            <a:off x="5641848" y="5867400"/>
            <a:ext cx="1060704" cy="758952"/>
          </a:xfrm>
          <a:prstGeom prst="flowChartMultidocumen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65" charset="0"/>
            </a:endParaRPr>
          </a:p>
        </p:txBody>
      </p:sp>
      <p:sp>
        <p:nvSpPr>
          <p:cNvPr id="21" name="Multidocument 20"/>
          <p:cNvSpPr/>
          <p:nvPr/>
        </p:nvSpPr>
        <p:spPr bwMode="auto">
          <a:xfrm>
            <a:off x="160531" y="5032248"/>
            <a:ext cx="1060704" cy="758952"/>
          </a:xfrm>
          <a:prstGeom prst="flowChartMultidocumen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65" charset="0"/>
            </a:endParaRPr>
          </a:p>
        </p:txBody>
      </p:sp>
      <p:sp>
        <p:nvSpPr>
          <p:cNvPr id="22" name="Multidocument 21"/>
          <p:cNvSpPr/>
          <p:nvPr/>
        </p:nvSpPr>
        <p:spPr bwMode="auto">
          <a:xfrm>
            <a:off x="564033" y="3429000"/>
            <a:ext cx="1060704" cy="758952"/>
          </a:xfrm>
          <a:prstGeom prst="flowChartMultidocumen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65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2491147"/>
      </p:ext>
    </p:extLst>
  </p:cSld>
  <p:clrMapOvr>
    <a:masterClrMapping/>
  </p:clrMapOvr>
  <p:transition xmlns:p14="http://schemas.microsoft.com/office/powerpoint/2010/main">
    <p:wipe dir="d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0513" y="328400"/>
            <a:ext cx="8229600" cy="837069"/>
          </a:xfrm>
          <a:noFill/>
        </p:spPr>
        <p:txBody>
          <a:bodyPr/>
          <a:lstStyle/>
          <a:p>
            <a:r>
              <a:rPr lang="en-US" sz="3600" dirty="0" smtClean="0"/>
              <a:t>Practical, but incomplete</a:t>
            </a:r>
            <a:endParaRPr lang="en-US" sz="3600" dirty="0"/>
          </a:p>
        </p:txBody>
      </p:sp>
      <p:sp>
        <p:nvSpPr>
          <p:cNvPr id="3" name="Donut 2"/>
          <p:cNvSpPr/>
          <p:nvPr/>
        </p:nvSpPr>
        <p:spPr bwMode="auto">
          <a:xfrm>
            <a:off x="3048000" y="2590800"/>
            <a:ext cx="3200400" cy="3200400"/>
          </a:xfrm>
          <a:prstGeom prst="donut">
            <a:avLst>
              <a:gd name="adj" fmla="val 4556"/>
            </a:avLst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65" charset="0"/>
            </a:endParaRPr>
          </a:p>
        </p:txBody>
      </p:sp>
      <p:sp>
        <p:nvSpPr>
          <p:cNvPr id="5" name="Data 4"/>
          <p:cNvSpPr/>
          <p:nvPr/>
        </p:nvSpPr>
        <p:spPr bwMode="auto">
          <a:xfrm>
            <a:off x="6172200" y="3234226"/>
            <a:ext cx="2362200" cy="1036022"/>
          </a:xfrm>
          <a:prstGeom prst="flowChartInputOutpu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[implied] Answers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8" name="Preparation 7"/>
          <p:cNvSpPr/>
          <p:nvPr/>
        </p:nvSpPr>
        <p:spPr bwMode="auto">
          <a:xfrm>
            <a:off x="5943600" y="4953000"/>
            <a:ext cx="1905000" cy="612648"/>
          </a:xfrm>
          <a:prstGeom prst="flowChartPreparation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Design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4" name="Process 13"/>
          <p:cNvSpPr/>
          <p:nvPr/>
        </p:nvSpPr>
        <p:spPr bwMode="auto">
          <a:xfrm>
            <a:off x="3429000" y="5867400"/>
            <a:ext cx="2286000" cy="612648"/>
          </a:xfrm>
          <a:prstGeom prst="flowChartProcess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Running system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5" name="Manual Operation 14"/>
          <p:cNvSpPr/>
          <p:nvPr/>
        </p:nvSpPr>
        <p:spPr bwMode="auto">
          <a:xfrm>
            <a:off x="685800" y="4724400"/>
            <a:ext cx="2438400" cy="612648"/>
          </a:xfrm>
          <a:prstGeom prst="flowChartManualOperation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 smtClean="0"/>
              <a:t>Monitor</a:t>
            </a:r>
            <a:endParaRPr lang="en-US" sz="2400" dirty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" pitchFamily="-65" charset="0"/>
            </a:endParaRPr>
          </a:p>
        </p:txBody>
      </p:sp>
      <p:cxnSp>
        <p:nvCxnSpPr>
          <p:cNvPr id="12" name="Straight Arrow Connector 11"/>
          <p:cNvCxnSpPr/>
          <p:nvPr/>
        </p:nvCxnSpPr>
        <p:spPr bwMode="auto">
          <a:xfrm>
            <a:off x="5029200" y="2895600"/>
            <a:ext cx="381000" cy="228600"/>
          </a:xfrm>
          <a:prstGeom prst="straightConnector1">
            <a:avLst/>
          </a:prstGeom>
          <a:solidFill>
            <a:schemeClr val="accent1"/>
          </a:solidFill>
          <a:ln w="539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Straight Arrow Connector 23"/>
          <p:cNvCxnSpPr/>
          <p:nvPr/>
        </p:nvCxnSpPr>
        <p:spPr bwMode="auto">
          <a:xfrm>
            <a:off x="5867400" y="3581400"/>
            <a:ext cx="0" cy="533400"/>
          </a:xfrm>
          <a:prstGeom prst="straightConnector1">
            <a:avLst/>
          </a:prstGeom>
          <a:solidFill>
            <a:schemeClr val="accent1"/>
          </a:solidFill>
          <a:ln w="539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6" name="Straight Arrow Connector 25"/>
          <p:cNvCxnSpPr/>
          <p:nvPr/>
        </p:nvCxnSpPr>
        <p:spPr bwMode="auto">
          <a:xfrm flipH="1">
            <a:off x="5486400" y="4800600"/>
            <a:ext cx="304800" cy="457200"/>
          </a:xfrm>
          <a:prstGeom prst="straightConnector1">
            <a:avLst/>
          </a:prstGeom>
          <a:solidFill>
            <a:schemeClr val="accent1"/>
          </a:solidFill>
          <a:ln w="539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" name="Straight Arrow Connector 27"/>
          <p:cNvCxnSpPr/>
          <p:nvPr/>
        </p:nvCxnSpPr>
        <p:spPr bwMode="auto">
          <a:xfrm flipH="1" flipV="1">
            <a:off x="3581400" y="4724400"/>
            <a:ext cx="304800" cy="381000"/>
          </a:xfrm>
          <a:prstGeom prst="straightConnector1">
            <a:avLst/>
          </a:prstGeom>
          <a:solidFill>
            <a:schemeClr val="accent1"/>
          </a:solidFill>
          <a:ln w="539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0" name="Straight Arrow Connector 29"/>
          <p:cNvCxnSpPr/>
          <p:nvPr/>
        </p:nvCxnSpPr>
        <p:spPr bwMode="auto">
          <a:xfrm flipV="1">
            <a:off x="3429000" y="3429000"/>
            <a:ext cx="304800" cy="533400"/>
          </a:xfrm>
          <a:prstGeom prst="straightConnector1">
            <a:avLst/>
          </a:prstGeom>
          <a:solidFill>
            <a:schemeClr val="accent1"/>
          </a:solidFill>
          <a:ln w="539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1" name="Multidocument 20"/>
          <p:cNvSpPr/>
          <p:nvPr/>
        </p:nvSpPr>
        <p:spPr bwMode="auto">
          <a:xfrm>
            <a:off x="5518731" y="6071587"/>
            <a:ext cx="1060704" cy="758952"/>
          </a:xfrm>
          <a:prstGeom prst="flowChartMultidocumen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65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631744" y="2252174"/>
            <a:ext cx="3417339" cy="223907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229174"/>
      </p:ext>
    </p:extLst>
  </p:cSld>
  <p:clrMapOvr>
    <a:masterClrMapping/>
  </p:clrMapOvr>
  <p:transition xmlns:p14="http://schemas.microsoft.com/office/powerpoint/2010/main">
    <p:wipe dir="d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0513" y="328400"/>
            <a:ext cx="8229600" cy="924044"/>
          </a:xfrm>
          <a:noFill/>
        </p:spPr>
        <p:txBody>
          <a:bodyPr/>
          <a:lstStyle/>
          <a:p>
            <a:r>
              <a:rPr lang="en-US" sz="3600" dirty="0" smtClean="0"/>
              <a:t>With Your </a:t>
            </a:r>
            <a:r>
              <a:rPr lang="en-US" sz="3600" dirty="0"/>
              <a:t>L</a:t>
            </a:r>
            <a:r>
              <a:rPr lang="en-US" sz="3600" dirty="0" smtClean="0"/>
              <a:t>eadership </a:t>
            </a:r>
            <a:endParaRPr lang="en-US" sz="3600" dirty="0"/>
          </a:p>
        </p:txBody>
      </p:sp>
      <p:sp>
        <p:nvSpPr>
          <p:cNvPr id="3" name="Donut 2"/>
          <p:cNvSpPr/>
          <p:nvPr/>
        </p:nvSpPr>
        <p:spPr bwMode="auto">
          <a:xfrm>
            <a:off x="3048000" y="2590800"/>
            <a:ext cx="3200400" cy="3200400"/>
          </a:xfrm>
          <a:prstGeom prst="donut">
            <a:avLst>
              <a:gd name="adj" fmla="val 4556"/>
            </a:avLst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65" charset="0"/>
            </a:endParaRPr>
          </a:p>
        </p:txBody>
      </p:sp>
      <p:sp>
        <p:nvSpPr>
          <p:cNvPr id="4" name="Document 3"/>
          <p:cNvSpPr/>
          <p:nvPr/>
        </p:nvSpPr>
        <p:spPr bwMode="auto">
          <a:xfrm>
            <a:off x="4191000" y="1905000"/>
            <a:ext cx="914400" cy="612648"/>
          </a:xfrm>
          <a:prstGeom prst="flowChartDocumen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OAIS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" name="Data 4"/>
          <p:cNvSpPr/>
          <p:nvPr/>
        </p:nvSpPr>
        <p:spPr bwMode="auto">
          <a:xfrm>
            <a:off x="6172200" y="3657600"/>
            <a:ext cx="2362200" cy="612648"/>
          </a:xfrm>
          <a:prstGeom prst="flowChartInputOutpu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Answers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" name="Manual Operation 5"/>
          <p:cNvSpPr/>
          <p:nvPr/>
        </p:nvSpPr>
        <p:spPr bwMode="auto">
          <a:xfrm>
            <a:off x="5562600" y="2590800"/>
            <a:ext cx="2438400" cy="612648"/>
          </a:xfrm>
          <a:prstGeom prst="flowChartManualOperation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 smtClean="0"/>
              <a:t>Questions </a:t>
            </a:r>
            <a:endParaRPr lang="en-US" sz="2400" dirty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" pitchFamily="-65" charset="0"/>
            </a:endParaRPr>
          </a:p>
        </p:txBody>
      </p:sp>
      <p:sp>
        <p:nvSpPr>
          <p:cNvPr id="8" name="Preparation 7"/>
          <p:cNvSpPr/>
          <p:nvPr/>
        </p:nvSpPr>
        <p:spPr bwMode="auto">
          <a:xfrm>
            <a:off x="5943600" y="4953000"/>
            <a:ext cx="1905000" cy="612648"/>
          </a:xfrm>
          <a:prstGeom prst="flowChartPreparation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Design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4" name="Process 13"/>
          <p:cNvSpPr/>
          <p:nvPr/>
        </p:nvSpPr>
        <p:spPr bwMode="auto">
          <a:xfrm>
            <a:off x="3429000" y="5867400"/>
            <a:ext cx="2286000" cy="612648"/>
          </a:xfrm>
          <a:prstGeom prst="flowChartProcess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Running system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5" name="Manual Operation 14"/>
          <p:cNvSpPr/>
          <p:nvPr/>
        </p:nvSpPr>
        <p:spPr bwMode="auto">
          <a:xfrm>
            <a:off x="685800" y="4724400"/>
            <a:ext cx="2438400" cy="612648"/>
          </a:xfrm>
          <a:prstGeom prst="flowChartManualOperation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 smtClean="0"/>
              <a:t>Monitor</a:t>
            </a:r>
            <a:endParaRPr lang="en-US" sz="2400" dirty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" pitchFamily="-65" charset="0"/>
            </a:endParaRPr>
          </a:p>
        </p:txBody>
      </p:sp>
      <p:sp>
        <p:nvSpPr>
          <p:cNvPr id="16" name="Document 15"/>
          <p:cNvSpPr/>
          <p:nvPr/>
        </p:nvSpPr>
        <p:spPr bwMode="auto">
          <a:xfrm>
            <a:off x="1221235" y="3124200"/>
            <a:ext cx="1826765" cy="612648"/>
          </a:xfrm>
          <a:prstGeom prst="flowChartDocumen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</a:rPr>
              <a:t>TDR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</a:endParaRPr>
          </a:p>
        </p:txBody>
      </p:sp>
      <p:cxnSp>
        <p:nvCxnSpPr>
          <p:cNvPr id="12" name="Straight Arrow Connector 11"/>
          <p:cNvCxnSpPr/>
          <p:nvPr/>
        </p:nvCxnSpPr>
        <p:spPr bwMode="auto">
          <a:xfrm>
            <a:off x="5029200" y="2895600"/>
            <a:ext cx="381000" cy="228600"/>
          </a:xfrm>
          <a:prstGeom prst="straightConnector1">
            <a:avLst/>
          </a:prstGeom>
          <a:solidFill>
            <a:schemeClr val="accent1"/>
          </a:solidFill>
          <a:ln w="539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Straight Arrow Connector 23"/>
          <p:cNvCxnSpPr/>
          <p:nvPr/>
        </p:nvCxnSpPr>
        <p:spPr bwMode="auto">
          <a:xfrm>
            <a:off x="5867400" y="3581400"/>
            <a:ext cx="0" cy="533400"/>
          </a:xfrm>
          <a:prstGeom prst="straightConnector1">
            <a:avLst/>
          </a:prstGeom>
          <a:solidFill>
            <a:schemeClr val="accent1"/>
          </a:solidFill>
          <a:ln w="539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6" name="Straight Arrow Connector 25"/>
          <p:cNvCxnSpPr/>
          <p:nvPr/>
        </p:nvCxnSpPr>
        <p:spPr bwMode="auto">
          <a:xfrm flipH="1">
            <a:off x="5486400" y="4800600"/>
            <a:ext cx="304800" cy="457200"/>
          </a:xfrm>
          <a:prstGeom prst="straightConnector1">
            <a:avLst/>
          </a:prstGeom>
          <a:solidFill>
            <a:schemeClr val="accent1"/>
          </a:solidFill>
          <a:ln w="539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" name="Straight Arrow Connector 27"/>
          <p:cNvCxnSpPr/>
          <p:nvPr/>
        </p:nvCxnSpPr>
        <p:spPr bwMode="auto">
          <a:xfrm flipH="1" flipV="1">
            <a:off x="3581400" y="4724400"/>
            <a:ext cx="304800" cy="381000"/>
          </a:xfrm>
          <a:prstGeom prst="straightConnector1">
            <a:avLst/>
          </a:prstGeom>
          <a:solidFill>
            <a:schemeClr val="accent1"/>
          </a:solidFill>
          <a:ln w="539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0" name="Straight Arrow Connector 29"/>
          <p:cNvCxnSpPr/>
          <p:nvPr/>
        </p:nvCxnSpPr>
        <p:spPr bwMode="auto">
          <a:xfrm flipV="1">
            <a:off x="3429000" y="3429000"/>
            <a:ext cx="304800" cy="533400"/>
          </a:xfrm>
          <a:prstGeom prst="straightConnector1">
            <a:avLst/>
          </a:prstGeom>
          <a:solidFill>
            <a:schemeClr val="accent1"/>
          </a:solidFill>
          <a:ln w="539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7" name="Multidocument 16"/>
          <p:cNvSpPr/>
          <p:nvPr/>
        </p:nvSpPr>
        <p:spPr bwMode="auto">
          <a:xfrm>
            <a:off x="7642475" y="2138172"/>
            <a:ext cx="1060704" cy="758952"/>
          </a:xfrm>
          <a:prstGeom prst="flowChartMultidocumen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65" charset="0"/>
            </a:endParaRPr>
          </a:p>
        </p:txBody>
      </p:sp>
      <p:sp>
        <p:nvSpPr>
          <p:cNvPr id="18" name="Multidocument 17"/>
          <p:cNvSpPr/>
          <p:nvPr/>
        </p:nvSpPr>
        <p:spPr bwMode="auto">
          <a:xfrm>
            <a:off x="7848600" y="3429000"/>
            <a:ext cx="1060704" cy="758952"/>
          </a:xfrm>
          <a:prstGeom prst="flowChartMultidocumen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65" charset="0"/>
            </a:endParaRPr>
          </a:p>
        </p:txBody>
      </p:sp>
      <p:sp>
        <p:nvSpPr>
          <p:cNvPr id="19" name="Multidocument 18"/>
          <p:cNvSpPr/>
          <p:nvPr/>
        </p:nvSpPr>
        <p:spPr bwMode="auto">
          <a:xfrm>
            <a:off x="7384737" y="5186172"/>
            <a:ext cx="1060704" cy="758952"/>
          </a:xfrm>
          <a:prstGeom prst="flowChartMultidocumen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65" charset="0"/>
            </a:endParaRPr>
          </a:p>
        </p:txBody>
      </p:sp>
      <p:sp>
        <p:nvSpPr>
          <p:cNvPr id="20" name="Multidocument 19"/>
          <p:cNvSpPr/>
          <p:nvPr/>
        </p:nvSpPr>
        <p:spPr bwMode="auto">
          <a:xfrm>
            <a:off x="5641848" y="5867400"/>
            <a:ext cx="1060704" cy="758952"/>
          </a:xfrm>
          <a:prstGeom prst="flowChartMultidocumen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65" charset="0"/>
            </a:endParaRPr>
          </a:p>
        </p:txBody>
      </p:sp>
      <p:sp>
        <p:nvSpPr>
          <p:cNvPr id="21" name="Multidocument 20"/>
          <p:cNvSpPr/>
          <p:nvPr/>
        </p:nvSpPr>
        <p:spPr bwMode="auto">
          <a:xfrm>
            <a:off x="160531" y="5032248"/>
            <a:ext cx="1060704" cy="758952"/>
          </a:xfrm>
          <a:prstGeom prst="flowChartMultidocumen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65" charset="0"/>
            </a:endParaRPr>
          </a:p>
        </p:txBody>
      </p:sp>
      <p:sp>
        <p:nvSpPr>
          <p:cNvPr id="22" name="Multidocument 21"/>
          <p:cNvSpPr/>
          <p:nvPr/>
        </p:nvSpPr>
        <p:spPr bwMode="auto">
          <a:xfrm>
            <a:off x="564033" y="3429000"/>
            <a:ext cx="1060704" cy="758952"/>
          </a:xfrm>
          <a:prstGeom prst="flowChartMultidocumen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65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3550297"/>
      </p:ext>
    </p:extLst>
  </p:cSld>
  <p:clrMapOvr>
    <a:masterClrMapping/>
  </p:clrMapOvr>
  <p:transition xmlns:p14="http://schemas.microsoft.com/office/powerpoint/2010/main">
    <p:wipe dir="d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TRAC/ TDR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9263"/>
            <a:ext cx="8229600" cy="4772362"/>
          </a:xfrm>
        </p:spPr>
        <p:txBody>
          <a:bodyPr/>
          <a:lstStyle/>
          <a:p>
            <a:r>
              <a:rPr lang="en-US" dirty="0" smtClean="0"/>
              <a:t>TRAC and TDR are checklists based on OAIS criteria.</a:t>
            </a:r>
          </a:p>
          <a:p>
            <a:r>
              <a:rPr lang="en-US" dirty="0" smtClean="0"/>
              <a:t>TRAC and TDR provide a mechanism for measuring compliance of an archive with OAIS.</a:t>
            </a:r>
          </a:p>
          <a:p>
            <a:endParaRPr lang="en-US" dirty="0" smtClean="0"/>
          </a:p>
          <a:p>
            <a:pPr marL="804672" indent="0">
              <a:buNone/>
            </a:pPr>
            <a:r>
              <a:rPr lang="en-US" dirty="0" smtClean="0"/>
              <a:t>“Stewardship is easy and inexpensive to claim; it is expensive and difficult to honor, and perhaps it will prove to be all too easy to later abdicate”</a:t>
            </a:r>
          </a:p>
          <a:p>
            <a:pPr marL="987552" indent="0">
              <a:buNone/>
            </a:pPr>
            <a:r>
              <a:rPr lang="en-US" sz="1600" dirty="0" smtClean="0"/>
              <a:t>Lynch, Clifford A. February 2003. “Institutional Repositories: Essential Infrastructure for Scholarship in the Digital Age.” ARL </a:t>
            </a:r>
            <a:r>
              <a:rPr lang="en-US" sz="1600" dirty="0" err="1" smtClean="0"/>
              <a:t>BiMonthly</a:t>
            </a:r>
            <a:r>
              <a:rPr lang="en-US" sz="1600" dirty="0" smtClean="0"/>
              <a:t> Report 226.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8812053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TRAC/ TDR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9263"/>
            <a:ext cx="8229600" cy="4772362"/>
          </a:xfrm>
        </p:spPr>
        <p:txBody>
          <a:bodyPr/>
          <a:lstStyle/>
          <a:p>
            <a:r>
              <a:rPr lang="en-US" dirty="0" smtClean="0"/>
              <a:t>TRAC and TDR provide a mechanism for certifying the trustworthiness of digital archives.</a:t>
            </a:r>
          </a:p>
        </p:txBody>
      </p:sp>
    </p:spTree>
    <p:extLst>
      <p:ext uri="{BB962C8B-B14F-4D97-AF65-F5344CB8AC3E}">
        <p14:creationId xmlns:p14="http://schemas.microsoft.com/office/powerpoint/2010/main" val="8003253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Arial"/>
                <a:cs typeface="Arial"/>
              </a:rPr>
              <a:t>Trustworthy Digital Repositories</a:t>
            </a:r>
            <a:endParaRPr lang="en-US" sz="3200" dirty="0">
              <a:latin typeface="Arial"/>
              <a:cs typeface="Arial"/>
            </a:endParaRPr>
          </a:p>
        </p:txBody>
      </p:sp>
      <p:pic>
        <p:nvPicPr>
          <p:cNvPr id="5" name="Picture 4" descr="redbook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4749" y="1312672"/>
            <a:ext cx="4294502" cy="5545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55983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Arial"/>
                <a:cs typeface="Arial"/>
              </a:rPr>
              <a:t>Trustworthy Digital Repositories</a:t>
            </a:r>
            <a:endParaRPr lang="en-US" sz="3200" dirty="0">
              <a:latin typeface="Arial"/>
              <a:cs typeface="Arial"/>
            </a:endParaRPr>
          </a:p>
        </p:txBody>
      </p:sp>
      <p:pic>
        <p:nvPicPr>
          <p:cNvPr id="5" name="Picture 4" descr="redbook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9498" y="1312672"/>
            <a:ext cx="4294502" cy="554532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795016"/>
            <a:ext cx="439229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j-lt"/>
              </a:rPr>
              <a:t>TDR: 2009</a:t>
            </a:r>
          </a:p>
          <a:p>
            <a:endParaRPr lang="en-US" dirty="0" smtClean="0">
              <a:latin typeface="+mj-lt"/>
            </a:endParaRPr>
          </a:p>
          <a:p>
            <a:pPr marL="285750" indent="-285750">
              <a:buFont typeface="Arial"/>
              <a:buChar char="•"/>
            </a:pPr>
            <a:r>
              <a:rPr lang="en-US" dirty="0" smtClean="0">
                <a:latin typeface="+mj-lt"/>
              </a:rPr>
              <a:t>Based </a:t>
            </a:r>
            <a:r>
              <a:rPr lang="en-US" dirty="0">
                <a:latin typeface="+mj-lt"/>
              </a:rPr>
              <a:t>on TRAC</a:t>
            </a:r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+mj-lt"/>
              </a:rPr>
              <a:t>Developed by the Consultative </a:t>
            </a:r>
            <a:r>
              <a:rPr lang="en-US" dirty="0" smtClean="0">
                <a:latin typeface="+mj-lt"/>
              </a:rPr>
              <a:t/>
            </a:r>
            <a:br>
              <a:rPr lang="en-US" dirty="0" smtClean="0">
                <a:latin typeface="+mj-lt"/>
              </a:rPr>
            </a:br>
            <a:r>
              <a:rPr lang="en-US" dirty="0" smtClean="0">
                <a:latin typeface="+mj-lt"/>
              </a:rPr>
              <a:t>Committee for </a:t>
            </a:r>
            <a:r>
              <a:rPr lang="en-US" dirty="0">
                <a:latin typeface="+mj-lt"/>
              </a:rPr>
              <a:t>Space Data Systems </a:t>
            </a:r>
            <a:r>
              <a:rPr lang="en-US" dirty="0" smtClean="0">
                <a:latin typeface="+mj-lt"/>
              </a:rPr>
              <a:t/>
            </a:r>
            <a:br>
              <a:rPr lang="en-US" dirty="0" smtClean="0">
                <a:latin typeface="+mj-lt"/>
              </a:rPr>
            </a:br>
            <a:r>
              <a:rPr lang="en-US" dirty="0" smtClean="0">
                <a:latin typeface="+mj-lt"/>
              </a:rPr>
              <a:t>(</a:t>
            </a:r>
            <a:r>
              <a:rPr lang="en-US" dirty="0">
                <a:latin typeface="+mj-lt"/>
              </a:rPr>
              <a:t>CCSDS) 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>
                <a:latin typeface="+mj-lt"/>
              </a:rPr>
              <a:t>It is a draft Recommended Practice.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>
                <a:latin typeface="+mj-lt"/>
              </a:rPr>
              <a:t>Now </a:t>
            </a:r>
            <a:r>
              <a:rPr lang="en-US" dirty="0">
                <a:latin typeface="+mj-lt"/>
              </a:rPr>
              <a:t>an draft standard: ISO/DIS 16363</a:t>
            </a:r>
          </a:p>
        </p:txBody>
      </p:sp>
    </p:spTree>
    <p:extLst>
      <p:ext uri="{BB962C8B-B14F-4D97-AF65-F5344CB8AC3E}">
        <p14:creationId xmlns:p14="http://schemas.microsoft.com/office/powerpoint/2010/main" val="42544762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TDR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/>
              <a:t>Provides 109 “</a:t>
            </a:r>
            <a:r>
              <a:rPr lang="en-US" dirty="0" smtClean="0">
                <a:solidFill>
                  <a:srgbClr val="FF0000"/>
                </a:solidFill>
              </a:rPr>
              <a:t>metrics</a:t>
            </a:r>
            <a:r>
              <a:rPr lang="en-US" dirty="0" smtClean="0"/>
              <a:t>” for measuring conformance to OAIS.</a:t>
            </a:r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76794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TDR Metrics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endParaRPr lang="en-US" sz="2800" dirty="0"/>
          </a:p>
          <a:p>
            <a:r>
              <a:rPr lang="en-US" sz="2800" dirty="0"/>
              <a:t>Metric requirement</a:t>
            </a:r>
          </a:p>
          <a:p>
            <a:pPr marL="0" indent="0">
              <a:buNone/>
            </a:pPr>
            <a:endParaRPr lang="en-US" sz="2800" dirty="0"/>
          </a:p>
          <a:p>
            <a:r>
              <a:rPr lang="en-US" sz="2800" dirty="0"/>
              <a:t>Supporting Text </a:t>
            </a:r>
          </a:p>
          <a:p>
            <a:pPr marL="0" indent="0">
              <a:buNone/>
            </a:pPr>
            <a:endParaRPr lang="en-US" sz="2800" dirty="0"/>
          </a:p>
          <a:p>
            <a:r>
              <a:rPr lang="en-US" sz="2800" dirty="0"/>
              <a:t>Examples of Ways the Repository Can Demonstrate It Is Meeting This Requirement </a:t>
            </a:r>
          </a:p>
          <a:p>
            <a:pPr marL="0" indent="0">
              <a:buNone/>
            </a:pPr>
            <a:endParaRPr lang="en-US" sz="2800" dirty="0"/>
          </a:p>
          <a:p>
            <a:r>
              <a:rPr lang="en-US" sz="2800" dirty="0"/>
              <a:t>Discussion </a:t>
            </a:r>
          </a:p>
          <a:p>
            <a:pPr marL="0" indent="0">
              <a:buNone/>
            </a:pPr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010545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0" y="0"/>
            <a:ext cx="9144000" cy="685799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+mn-lt"/>
              </a:rPr>
              <a:t>3.3.5 The repository shall define, collect, track, and appropriately provide its information </a:t>
            </a:r>
            <a:r>
              <a:rPr lang="en-US" b="1" dirty="0">
                <a:solidFill>
                  <a:srgbClr val="FF0000"/>
                </a:solidFill>
                <a:latin typeface="+mn-lt"/>
              </a:rPr>
              <a:t>integrity measurements</a:t>
            </a:r>
            <a:r>
              <a:rPr lang="en-US" b="1" dirty="0">
                <a:latin typeface="+mn-lt"/>
              </a:rPr>
              <a:t>. </a:t>
            </a:r>
            <a:endParaRPr lang="en-US" b="1" dirty="0" smtClean="0">
              <a:latin typeface="+mn-lt"/>
            </a:endParaRPr>
          </a:p>
          <a:p>
            <a:pPr marL="0" indent="0">
              <a:buNone/>
            </a:pPr>
            <a:endParaRPr lang="en-US" dirty="0">
              <a:latin typeface="+mn-lt"/>
            </a:endParaRPr>
          </a:p>
          <a:p>
            <a:pPr marL="0" indent="0">
              <a:buNone/>
            </a:pPr>
            <a:r>
              <a:rPr lang="en-US" b="1" dirty="0">
                <a:latin typeface="+mn-lt"/>
              </a:rPr>
              <a:t>Supporting Text </a:t>
            </a:r>
            <a:endParaRPr lang="en-US" dirty="0">
              <a:latin typeface="+mn-lt"/>
            </a:endParaRP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  <a:latin typeface="+mn-lt"/>
              </a:rPr>
              <a:t>This is necessary in order to provide documentation </a:t>
            </a:r>
            <a:r>
              <a:rPr lang="en-US" dirty="0">
                <a:latin typeface="+mn-lt"/>
              </a:rPr>
              <a:t>that it has developed or adapted appropriate measures for ensuring the integrity of its holding. </a:t>
            </a:r>
          </a:p>
          <a:p>
            <a:pPr marL="0" indent="0">
              <a:buNone/>
            </a:pPr>
            <a:endParaRPr lang="en-US" b="1" dirty="0" smtClean="0">
              <a:latin typeface="+mn-lt"/>
            </a:endParaRPr>
          </a:p>
          <a:p>
            <a:pPr marL="0" indent="0">
              <a:buNone/>
            </a:pPr>
            <a:r>
              <a:rPr lang="en-US" b="1" dirty="0" smtClean="0">
                <a:latin typeface="+mn-lt"/>
              </a:rPr>
              <a:t>Examples </a:t>
            </a:r>
            <a:r>
              <a:rPr lang="en-US" b="1" dirty="0">
                <a:latin typeface="+mn-lt"/>
              </a:rPr>
              <a:t>of Ways the Repository Can Demonstrate It Is Meeting This Requirement </a:t>
            </a:r>
            <a:endParaRPr lang="en-US" dirty="0">
              <a:latin typeface="+mn-lt"/>
            </a:endParaRPr>
          </a:p>
          <a:p>
            <a:pPr marL="0" indent="0">
              <a:buNone/>
            </a:pPr>
            <a:r>
              <a:rPr lang="en-US" dirty="0">
                <a:latin typeface="+mn-lt"/>
              </a:rPr>
              <a:t>Written </a:t>
            </a:r>
            <a:r>
              <a:rPr lang="en-US" dirty="0">
                <a:solidFill>
                  <a:srgbClr val="FF0000"/>
                </a:solidFill>
                <a:latin typeface="+mn-lt"/>
              </a:rPr>
              <a:t>definition or specification </a:t>
            </a:r>
            <a:r>
              <a:rPr lang="en-US" dirty="0">
                <a:latin typeface="+mn-lt"/>
              </a:rPr>
              <a:t>of the repository’s integrity measures (for example, computed checksum or hash value); </a:t>
            </a:r>
            <a:r>
              <a:rPr lang="en-US" dirty="0">
                <a:solidFill>
                  <a:srgbClr val="FF0000"/>
                </a:solidFill>
                <a:latin typeface="+mn-lt"/>
              </a:rPr>
              <a:t>documentation of the procedures </a:t>
            </a:r>
            <a:r>
              <a:rPr lang="en-US" dirty="0">
                <a:latin typeface="+mn-lt"/>
              </a:rPr>
              <a:t>and mechanisms for monitoring integrity measurements and for responding to results of integrity measurements that indicate digital content is at risk; an </a:t>
            </a:r>
            <a:r>
              <a:rPr lang="en-US" dirty="0">
                <a:solidFill>
                  <a:srgbClr val="FF0000"/>
                </a:solidFill>
                <a:latin typeface="+mn-lt"/>
              </a:rPr>
              <a:t>audit process</a:t>
            </a:r>
            <a:r>
              <a:rPr lang="en-US" dirty="0">
                <a:latin typeface="+mn-lt"/>
              </a:rPr>
              <a:t> for collecting, tracking and presenting integrity measurements; </a:t>
            </a:r>
            <a:r>
              <a:rPr lang="en-US" dirty="0">
                <a:solidFill>
                  <a:srgbClr val="FF0000"/>
                </a:solidFill>
                <a:latin typeface="+mn-lt"/>
              </a:rPr>
              <a:t>Preservation Policy</a:t>
            </a:r>
            <a:r>
              <a:rPr lang="en-US" dirty="0">
                <a:latin typeface="+mn-lt"/>
              </a:rPr>
              <a:t> and </a:t>
            </a:r>
            <a:r>
              <a:rPr lang="en-US" dirty="0">
                <a:solidFill>
                  <a:srgbClr val="FF0000"/>
                </a:solidFill>
                <a:latin typeface="+mn-lt"/>
              </a:rPr>
              <a:t>workflow documentation</a:t>
            </a:r>
            <a:r>
              <a:rPr lang="en-US" dirty="0">
                <a:latin typeface="+mn-lt"/>
              </a:rPr>
              <a:t>. </a:t>
            </a:r>
          </a:p>
          <a:p>
            <a:pPr marL="0" indent="0">
              <a:buNone/>
            </a:pPr>
            <a:endParaRPr lang="en-US" b="1" dirty="0" smtClean="0">
              <a:latin typeface="+mn-lt"/>
            </a:endParaRPr>
          </a:p>
          <a:p>
            <a:pPr marL="0" indent="0">
              <a:buNone/>
            </a:pPr>
            <a:r>
              <a:rPr lang="en-US" b="1" dirty="0" smtClean="0">
                <a:latin typeface="+mn-lt"/>
              </a:rPr>
              <a:t>Discussion </a:t>
            </a:r>
            <a:endParaRPr lang="en-US" dirty="0">
              <a:latin typeface="+mn-lt"/>
            </a:endParaRPr>
          </a:p>
          <a:p>
            <a:pPr marL="0" indent="0">
              <a:buNone/>
            </a:pPr>
            <a:r>
              <a:rPr lang="en-US" dirty="0">
                <a:latin typeface="+mn-lt"/>
              </a:rPr>
              <a:t>The mechanisms to measure integrity will evolve as technology evolves. The repository may provide documentation that it has developed or adapted appropriate measures for ensuring the integrity of its holdings. </a:t>
            </a:r>
            <a:r>
              <a:rPr lang="en-US" dirty="0">
                <a:solidFill>
                  <a:srgbClr val="FF0000"/>
                </a:solidFill>
                <a:latin typeface="+mn-lt"/>
              </a:rPr>
              <a:t>If protocols, rules and mechanisms are embedded in the repository software, there should be some way to demonstrate the implementation of integrity measures</a:t>
            </a:r>
            <a:r>
              <a:rPr lang="en-US" dirty="0">
                <a:latin typeface="+mn-lt"/>
              </a:rPr>
              <a:t>. </a:t>
            </a:r>
          </a:p>
          <a:p>
            <a:pPr marL="0" indent="0">
              <a:buNone/>
            </a:pP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097466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ucks fave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chucks fave.thmx</Template>
  <TotalTime>34</TotalTime>
  <Words>1532</Words>
  <Application>Microsoft Macintosh PowerPoint</Application>
  <PresentationFormat>On-screen Show (4:3)</PresentationFormat>
  <Paragraphs>224</Paragraphs>
  <Slides>26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chucks fave</vt:lpstr>
      <vt:lpstr>TRAC / TDR</vt:lpstr>
      <vt:lpstr>Trustworthy Digital Repositories</vt:lpstr>
      <vt:lpstr>TRAC/ TDR</vt:lpstr>
      <vt:lpstr>TRAC/ TDR</vt:lpstr>
      <vt:lpstr>Trustworthy Digital Repositories</vt:lpstr>
      <vt:lpstr>Trustworthy Digital Repositories</vt:lpstr>
      <vt:lpstr>TDR</vt:lpstr>
      <vt:lpstr>TDR Metrics</vt:lpstr>
      <vt:lpstr>PowerPoint Presentation</vt:lpstr>
      <vt:lpstr>TDR</vt:lpstr>
      <vt:lpstr>Using OAIS... And TDR</vt:lpstr>
      <vt:lpstr>Using OAIS... And TDR</vt:lpstr>
      <vt:lpstr>TDR</vt:lpstr>
      <vt:lpstr>TDR – Sustainability of Archive</vt:lpstr>
      <vt:lpstr>TDR – Sustainability of Archive</vt:lpstr>
      <vt:lpstr>TDR – Succession Planning</vt:lpstr>
      <vt:lpstr>TDR – Succession Planning</vt:lpstr>
      <vt:lpstr>What does this mean for data librarians?</vt:lpstr>
      <vt:lpstr>What does this mean for data librarians?</vt:lpstr>
      <vt:lpstr>What does this mean for data librarians?</vt:lpstr>
      <vt:lpstr>What does this mean for data librarians?</vt:lpstr>
      <vt:lpstr>What does this mean for data librarians?</vt:lpstr>
      <vt:lpstr>Solutions.</vt:lpstr>
      <vt:lpstr>The ideal</vt:lpstr>
      <vt:lpstr>Practical, but incomplete</vt:lpstr>
      <vt:lpstr>With Your Leadership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jj</dc:creator>
  <cp:lastModifiedBy>jj</cp:lastModifiedBy>
  <cp:revision>9</cp:revision>
  <dcterms:created xsi:type="dcterms:W3CDTF">2012-08-10T02:51:09Z</dcterms:created>
  <dcterms:modified xsi:type="dcterms:W3CDTF">2012-08-10T11:20:25Z</dcterms:modified>
</cp:coreProperties>
</file>