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303" r:id="rId3"/>
    <p:sldId id="297" r:id="rId4"/>
    <p:sldId id="298" r:id="rId5"/>
    <p:sldId id="299" r:id="rId6"/>
    <p:sldId id="300" r:id="rId7"/>
    <p:sldId id="301" r:id="rId8"/>
    <p:sldId id="302" r:id="rId9"/>
    <p:sldId id="257" r:id="rId10"/>
    <p:sldId id="258" r:id="rId11"/>
    <p:sldId id="259" r:id="rId12"/>
    <p:sldId id="260" r:id="rId13"/>
    <p:sldId id="261" r:id="rId14"/>
    <p:sldId id="262" r:id="rId15"/>
    <p:sldId id="265" r:id="rId16"/>
    <p:sldId id="266" r:id="rId17"/>
    <p:sldId id="267" r:id="rId18"/>
    <p:sldId id="268" r:id="rId19"/>
    <p:sldId id="269" r:id="rId20"/>
    <p:sldId id="270" r:id="rId21"/>
    <p:sldId id="271" r:id="rId22"/>
    <p:sldId id="272" r:id="rId23"/>
    <p:sldId id="273" r:id="rId24"/>
    <p:sldId id="296"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7" d="100"/>
          <a:sy n="107" d="100"/>
        </p:scale>
        <p:origin x="-7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910FF-7FF5-EC46-85B0-279F25CE66E3}" type="datetimeFigureOut">
              <a:rPr lang="en-US" smtClean="0"/>
              <a:pPr/>
              <a:t>8/8/12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02730-35D2-7142-AEFB-10D92143DF24}" type="slidenum">
              <a:rPr lang="en-US" smtClean="0"/>
              <a:pPr/>
              <a:t>‹#›</a:t>
            </a:fld>
            <a:endParaRPr lang="en-US"/>
          </a:p>
        </p:txBody>
      </p:sp>
    </p:spTree>
    <p:extLst>
      <p:ext uri="{BB962C8B-B14F-4D97-AF65-F5344CB8AC3E}">
        <p14:creationId xmlns:p14="http://schemas.microsoft.com/office/powerpoint/2010/main" val="2292871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7524A-9B07-9440-884F-A9C28CA61FB6}" type="slidenum">
              <a:rPr lang="en-US"/>
              <a:pPr/>
              <a:t>9</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4C9CD-CB95-0045-A90B-B204A4E74A83}" type="slidenum">
              <a:rPr lang="en-US"/>
              <a:pPr/>
              <a:t>18</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52407-B88E-C244-899D-288B6C390BAC}" type="slidenum">
              <a:rPr lang="en-US"/>
              <a:pPr/>
              <a:t>19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92D9A-27C5-6B4D-BF18-CD43C38470C2}" type="slidenum">
              <a:rPr lang="en-US"/>
              <a:pPr/>
              <a:t>20</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75EAD-AD59-E647-8720-9A65019A7635}" type="slidenum">
              <a:rPr lang="en-US"/>
              <a:pPr/>
              <a:t>21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BA20C-86D5-8342-ADD0-1FB406133AEB}" type="slidenum">
              <a:rPr lang="en-US"/>
              <a:pPr/>
              <a:t>22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4480D-FB4B-8940-A4D7-8A963673C98C}" type="slidenum">
              <a:rPr lang="en-US"/>
              <a:pPr/>
              <a:t>23</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43AFB-07CF-0F41-9F58-1B7072EF15FD}" type="slidenum">
              <a:rPr lang="en-US"/>
              <a:pPr/>
              <a:t>25</a:t>
            </a:fld>
            <a:endParaRPr lang="en-US"/>
          </a:p>
        </p:txBody>
      </p:sp>
      <p:sp>
        <p:nvSpPr>
          <p:cNvPr id="1638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13717-72D2-DE40-A9A2-6E7E4765F443}" type="slidenum">
              <a:rPr lang="en-US"/>
              <a:pPr/>
              <a:t>26</a:t>
            </a:fld>
            <a:endParaRPr lang="en-US"/>
          </a:p>
        </p:txBody>
      </p:sp>
      <p:sp>
        <p:nvSpPr>
          <p:cNvPr id="1658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75F9B-F1E4-FB44-921A-4654054D06BF}" type="slidenum">
              <a:rPr lang="en-US"/>
              <a:pPr/>
              <a:t>27</a:t>
            </a:fld>
            <a:endParaRPr lang="en-US"/>
          </a:p>
        </p:txBody>
      </p:sp>
      <p:sp>
        <p:nvSpPr>
          <p:cNvPr id="167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85BC5-D52E-4F4A-8FE5-122CC3036D72}" type="slidenum">
              <a:rPr lang="en-US"/>
              <a:pPr/>
              <a:t>28</a:t>
            </a:fld>
            <a:endParaRPr lang="en-US"/>
          </a:p>
        </p:txBody>
      </p:sp>
      <p:sp>
        <p:nvSpPr>
          <p:cNvPr id="169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9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B4F99-99FD-E748-9A5C-DD302A5310AF}" type="slidenum">
              <a:rPr lang="en-US"/>
              <a:pPr/>
              <a:t>10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55946-9445-B842-9F5A-4AA8815DE777}" type="slidenum">
              <a:rPr lang="en-US"/>
              <a:pPr/>
              <a:t>29</a:t>
            </a:fld>
            <a:endParaRPr lang="en-US"/>
          </a:p>
        </p:txBody>
      </p:sp>
      <p:sp>
        <p:nvSpPr>
          <p:cNvPr id="172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14BB1-9C96-8748-A9D2-2E33D6F511A5}" type="slidenum">
              <a:rPr lang="en-US"/>
              <a:pPr/>
              <a:t>30</a:t>
            </a:fld>
            <a:endParaRPr lang="en-US"/>
          </a:p>
        </p:txBody>
      </p:sp>
      <p:sp>
        <p:nvSpPr>
          <p:cNvPr id="116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CDBFD-4920-564E-92F2-69F348DF003E}" type="slidenum">
              <a:rPr lang="en-US"/>
              <a:pPr/>
              <a:t>31</a:t>
            </a:fld>
            <a:endParaRPr lang="en-US"/>
          </a:p>
        </p:txBody>
      </p:sp>
      <p:sp>
        <p:nvSpPr>
          <p:cNvPr id="120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C4E0B-10A7-FA48-9CB9-8411D3122974}" type="slidenum">
              <a:rPr lang="en-US"/>
              <a:pPr/>
              <a:t>32</a:t>
            </a:fld>
            <a:endParaRPr lang="en-US"/>
          </a:p>
        </p:txBody>
      </p:sp>
      <p:sp>
        <p:nvSpPr>
          <p:cNvPr id="118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DE103D-4DED-B84A-962C-9424A4A1DB4F}" type="slidenum">
              <a:rPr lang="en-US"/>
              <a:pPr/>
              <a:t>33</a:t>
            </a:fld>
            <a:endParaRPr lang="en-US"/>
          </a:p>
        </p:txBody>
      </p:sp>
      <p:sp>
        <p:nvSpPr>
          <p:cNvPr id="155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24493-4201-4746-81D4-38AFE59F70EC}" type="slidenum">
              <a:rPr lang="en-US"/>
              <a:pPr/>
              <a:t>34</a:t>
            </a:fld>
            <a:endParaRPr lang="en-US"/>
          </a:p>
        </p:txBody>
      </p:sp>
      <p:sp>
        <p:nvSpPr>
          <p:cNvPr id="157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67D94-B5A8-1648-AB41-11EA03416AC8}" type="slidenum">
              <a:rPr lang="en-US"/>
              <a:pPr/>
              <a:t>35</a:t>
            </a:fld>
            <a:endParaRPr lang="en-US"/>
          </a:p>
        </p:txBody>
      </p:sp>
      <p:sp>
        <p:nvSpPr>
          <p:cNvPr id="159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33A63-7281-7049-BA89-1A5877D7611A}" type="slidenum">
              <a:rPr lang="en-US"/>
              <a:pPr/>
              <a:t>36</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1B592-2AB7-E84C-BD72-B7927D6D2BFA}" type="slidenum">
              <a:rPr lang="en-US"/>
              <a:pPr/>
              <a:t>37</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D2C70-C6D5-7041-B4CF-C3B9BCC013FD}" type="slidenum">
              <a:rPr lang="en-US"/>
              <a:pPr/>
              <a:t>38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CDF5C-9CF4-6B40-8CBA-B66F4187087F}" type="slidenum">
              <a:rPr lang="en-US"/>
              <a:pPr/>
              <a:t>11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CE959-7104-054A-909A-8D61484EFC76}" type="slidenum">
              <a:rPr lang="en-US"/>
              <a:pPr/>
              <a:t>39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99691-78C7-504F-81A2-DC556B9BC708}" type="slidenum">
              <a:rPr lang="en-US"/>
              <a:pPr/>
              <a:t>40</a:t>
            </a:fld>
            <a:endParaRPr lang="en-US"/>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C3488-E254-5A40-812A-470E4EF620AA}" type="slidenum">
              <a:rPr lang="en-US"/>
              <a:pPr/>
              <a:t>41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A2EC4-7B50-A041-9831-5F43D200B0A7}" type="slidenum">
              <a:rPr lang="en-US"/>
              <a:pPr/>
              <a:t>42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8B897-AB46-DF4C-AC20-4ED0E823F75A}" type="slidenum">
              <a:rPr lang="en-US"/>
              <a:pPr/>
              <a:t>43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A2800-0FFD-FC47-BDB1-57B8ECF0B8BF}" type="slidenum">
              <a:rPr lang="en-US"/>
              <a:pPr/>
              <a:t>44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B2C75-1452-734A-A43D-91DDD4F1BB15}" type="slidenum">
              <a:rPr lang="en-US"/>
              <a:pPr/>
              <a:t>45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36397-8972-3640-8F4C-AF00A7FF4A17}" type="slidenum">
              <a:rPr lang="en-US"/>
              <a:pPr/>
              <a:t>46</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9E555-463D-AF40-AECD-5D2B2D2F419F}" type="slidenum">
              <a:rPr lang="en-US"/>
              <a:pPr/>
              <a:t>12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0A99C-3FD1-7E4C-8A43-2E81CD5C0D92}" type="slidenum">
              <a:rPr lang="en-US"/>
              <a:pPr/>
              <a:t>13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57F56-57F9-CE43-88BD-9FD90986174B}" type="slidenum">
              <a:rPr lang="en-US"/>
              <a:pPr/>
              <a:t>14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00996-853E-6244-BD9F-073E867DD904}" type="slidenum">
              <a:rPr lang="en-US"/>
              <a:pPr/>
              <a:t>15</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57283-0AC4-064A-9D96-3EB64A409684}" type="slidenum">
              <a:rPr lang="en-US"/>
              <a:pPr/>
              <a:t>16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D4D0D-33DB-3648-81EF-A73D33ABBB6B}" type="slidenum">
              <a:rPr lang="en-US"/>
              <a:pPr/>
              <a:t>17</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1538"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r>
              <a:rPr lang="en-US" smtClean="0"/>
              <a:t>Click to edit Master title style</a:t>
            </a:r>
            <a:endParaRPr lang="en-US"/>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charset="2"/>
              <a:buNone/>
              <a:defRPr sz="3200"/>
            </a:lvl1pPr>
          </a:lstStyle>
          <a:p>
            <a:r>
              <a:rPr lang="en-US" smtClean="0"/>
              <a:t>Click to edit Master subtitle style</a:t>
            </a:r>
            <a:endParaRPr lang="en-US"/>
          </a:p>
        </p:txBody>
      </p:sp>
      <p:sp>
        <p:nvSpPr>
          <p:cNvPr id="321541" name="Rectangle 5"/>
          <p:cNvSpPr>
            <a:spLocks noGrp="1" noChangeArrowheads="1"/>
          </p:cNvSpPr>
          <p:nvPr>
            <p:ph type="dt" sz="half" idx="2"/>
          </p:nvPr>
        </p:nvSpPr>
        <p:spPr/>
        <p:txBody>
          <a:bodyPr/>
          <a:lstStyle>
            <a:lvl1pPr>
              <a:defRPr/>
            </a:lvl1pPr>
          </a:lstStyle>
          <a:p>
            <a:fld id="{D7D9677C-9A5C-5648-80C8-768300A9BFCE}" type="datetimeFigureOut">
              <a:rPr lang="en-US" smtClean="0"/>
              <a:pPr/>
              <a:t>8/8/12</a:t>
            </a:fld>
            <a:endParaRPr lang="en-US"/>
          </a:p>
        </p:txBody>
      </p:sp>
      <p:sp>
        <p:nvSpPr>
          <p:cNvPr id="321542" name="Rectangle 6"/>
          <p:cNvSpPr>
            <a:spLocks noGrp="1" noChangeArrowheads="1"/>
          </p:cNvSpPr>
          <p:nvPr>
            <p:ph type="ftr" sz="quarter" idx="3"/>
          </p:nvPr>
        </p:nvSpPr>
        <p:spPr/>
        <p:txBody>
          <a:bodyPr/>
          <a:lstStyle>
            <a:lvl1pPr>
              <a:defRPr/>
            </a:lvl1pPr>
          </a:lstStyle>
          <a:p>
            <a:endParaRPr lang="en-US"/>
          </a:p>
        </p:txBody>
      </p:sp>
      <p:sp>
        <p:nvSpPr>
          <p:cNvPr id="321543" name="Rectangle 7"/>
          <p:cNvSpPr>
            <a:spLocks noGrp="1" noChangeArrowheads="1"/>
          </p:cNvSpPr>
          <p:nvPr>
            <p:ph type="sldNum" sz="quarter" idx="4"/>
          </p:nvPr>
        </p:nvSpPr>
        <p:spPr/>
        <p:txBody>
          <a:bodyPr/>
          <a:lstStyle>
            <a:lvl1pPr>
              <a:defRPr/>
            </a:lvl1pPr>
          </a:lstStyle>
          <a:p>
            <a:fld id="{EF3FB6D5-75F3-A14B-A671-DC79E92849D0}" type="slidenum">
              <a:rPr lang="en-US" smtClean="0"/>
              <a:pPr/>
              <a:t>‹#›</a:t>
            </a:fld>
            <a:endParaRPr lang="en-US"/>
          </a:p>
        </p:txBody>
      </p:sp>
      <p:grpSp>
        <p:nvGrpSpPr>
          <p:cNvPr id="2" name="Group 8"/>
          <p:cNvGrpSpPr>
            <a:grpSpLocks/>
          </p:cNvGrpSpPr>
          <p:nvPr/>
        </p:nvGrpSpPr>
        <p:grpSpPr bwMode="auto">
          <a:xfrm>
            <a:off x="7493000" y="2992438"/>
            <a:ext cx="1338263" cy="2189162"/>
            <a:chOff x="4704" y="1885"/>
            <a:chExt cx="843" cy="1379"/>
          </a:xfrm>
        </p:grpSpPr>
        <p:sp>
          <p:nvSpPr>
            <p:cNvPr id="321545"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46"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47"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48"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49"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0"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1"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52"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3"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4"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55"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56"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57"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8"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59"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60"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1"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62"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63"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4"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5"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66"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67"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8"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9"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70"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71"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72"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73"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74"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75"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grpSp>
      <p:sp>
        <p:nvSpPr>
          <p:cNvPr id="321576"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7D9677C-9A5C-5648-80C8-768300A9BFCE}" type="datetimeFigureOut">
              <a:rPr lang="en-US" smtClean="0"/>
              <a:pPr/>
              <a:t>8/8/12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F3FB6D5-75F3-A14B-A671-DC79E92849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2051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32051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D7D9677C-9A5C-5648-80C8-768300A9BFCE}" type="datetimeFigureOut">
              <a:rPr lang="en-US" smtClean="0"/>
              <a:pPr/>
              <a:t>8/8/12</a:t>
            </a:fld>
            <a:endParaRPr lang="en-US"/>
          </a:p>
        </p:txBody>
      </p:sp>
      <p:sp>
        <p:nvSpPr>
          <p:cNvPr id="32051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32051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EF3FB6D5-75F3-A14B-A671-DC79E92849D0}" type="slidenum">
              <a:rPr lang="en-US" smtClean="0"/>
              <a:pPr/>
              <a:t>‹#›</a:t>
            </a:fld>
            <a:endParaRPr lang="en-US"/>
          </a:p>
        </p:txBody>
      </p:sp>
      <p:grpSp>
        <p:nvGrpSpPr>
          <p:cNvPr id="2" name="Group 8"/>
          <p:cNvGrpSpPr>
            <a:grpSpLocks/>
          </p:cNvGrpSpPr>
          <p:nvPr/>
        </p:nvGrpSpPr>
        <p:grpSpPr bwMode="auto">
          <a:xfrm>
            <a:off x="8153400" y="152400"/>
            <a:ext cx="792163" cy="1295400"/>
            <a:chOff x="5136" y="960"/>
            <a:chExt cx="528" cy="864"/>
          </a:xfrm>
        </p:grpSpPr>
        <p:sp>
          <p:nvSpPr>
            <p:cNvPr id="32052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2"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3"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4"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5"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6"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7"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28"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9"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30"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1"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2"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3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34"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5"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6"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3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8"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9"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0"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42"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43"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4"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5"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46"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7"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8"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49"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50"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51"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charset="2"/>
        <a:buChar char="l"/>
        <a:defRPr sz="2600">
          <a:solidFill>
            <a:schemeClr val="tx1"/>
          </a:solidFill>
          <a:latin typeface="+mn-lt"/>
          <a:ea typeface="ＭＳ Ｐゴシック" charset="-128"/>
        </a:defRPr>
      </a:lvl2pPr>
      <a:lvl3pPr marL="987425" indent="-293688" algn="l" rtl="0" eaLnBrk="1" fontAlgn="base" hangingPunct="1">
        <a:spcBef>
          <a:spcPct val="20000"/>
        </a:spcBef>
        <a:spcAft>
          <a:spcPct val="0"/>
        </a:spcAft>
        <a:buClr>
          <a:schemeClr val="accent1"/>
        </a:buClr>
        <a:buSzPct val="70000"/>
        <a:buFont typeface="Wingdings" charset="2"/>
        <a:buChar char="l"/>
        <a:defRPr sz="2300">
          <a:solidFill>
            <a:schemeClr val="tx1"/>
          </a:solidFill>
          <a:latin typeface="+mn-lt"/>
          <a:ea typeface="ＭＳ Ｐゴシック" charset="-128"/>
        </a:defRPr>
      </a:lvl3pPr>
      <a:lvl4pPr marL="1281113" indent="-292100" algn="l" rtl="0" eaLnBrk="1" fontAlgn="base" hangingPunct="1">
        <a:spcBef>
          <a:spcPct val="20000"/>
        </a:spcBef>
        <a:spcAft>
          <a:spcPct val="0"/>
        </a:spcAft>
        <a:buClr>
          <a:schemeClr val="tx2"/>
        </a:buClr>
        <a:buSzPct val="75000"/>
        <a:buFont typeface="Wingdings" charset="2"/>
        <a:buChar char="§"/>
        <a:defRPr sz="2000">
          <a:solidFill>
            <a:schemeClr val="tx1"/>
          </a:solidFill>
          <a:latin typeface="+mn-lt"/>
          <a:ea typeface="ＭＳ Ｐゴシック" charset="-128"/>
        </a:defRPr>
      </a:lvl4pPr>
      <a:lvl5pPr marL="15986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5pPr>
      <a:lvl6pPr marL="20558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6pPr>
      <a:lvl7pPr marL="25130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7pPr>
      <a:lvl8pPr marL="29702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8pPr>
      <a:lvl9pPr marL="34274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Searching for data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malldata"/>
          <p:cNvPicPr>
            <a:picLocks noChangeAspect="1" noChangeArrowheads="1"/>
          </p:cNvPicPr>
          <p:nvPr/>
        </p:nvPicPr>
        <p:blipFill>
          <a:blip r:embed="rId3"/>
          <a:srcRect/>
          <a:stretch>
            <a:fillRect/>
          </a:stretch>
        </p:blipFill>
        <p:spPr bwMode="auto">
          <a:xfrm>
            <a:off x="142875" y="212725"/>
            <a:ext cx="4381500" cy="1892300"/>
          </a:xfrm>
          <a:prstGeom prst="rect">
            <a:avLst/>
          </a:prstGeom>
          <a:noFill/>
          <a:effectLst>
            <a:outerShdw blurRad="63500" dist="101600" dir="2700000" algn="ctr" rotWithShape="0">
              <a:srgbClr val="000000">
                <a:alpha val="74998"/>
              </a:srgbClr>
            </a:outerShdw>
          </a:effectLst>
        </p:spPr>
      </p:pic>
      <p:pic>
        <p:nvPicPr>
          <p:cNvPr id="36868" name="Picture 4" descr="voting"/>
          <p:cNvPicPr>
            <a:picLocks noChangeAspect="1" noChangeArrowheads="1"/>
          </p:cNvPicPr>
          <p:nvPr/>
        </p:nvPicPr>
        <p:blipFill>
          <a:blip r:embed="rId4"/>
          <a:srcRect/>
          <a:stretch>
            <a:fillRect/>
          </a:stretch>
        </p:blipFill>
        <p:spPr bwMode="auto">
          <a:xfrm>
            <a:off x="4297363" y="4324350"/>
            <a:ext cx="4640262" cy="2362200"/>
          </a:xfrm>
          <a:prstGeom prst="rect">
            <a:avLst/>
          </a:prstGeom>
          <a:noFill/>
          <a:effectLst>
            <a:outerShdw blurRad="63500" dist="101600" dir="2700000" algn="ctr" rotWithShape="0">
              <a:srgbClr val="000000">
                <a:alpha val="74998"/>
              </a:srgbClr>
            </a:outerShdw>
          </a:effectLst>
        </p:spPr>
      </p:pic>
      <p:sp>
        <p:nvSpPr>
          <p:cNvPr id="36869" name="Text Box 5"/>
          <p:cNvSpPr txBox="1">
            <a:spLocks noChangeArrowheads="1"/>
          </p:cNvSpPr>
          <p:nvPr/>
        </p:nvSpPr>
        <p:spPr bwMode="auto">
          <a:xfrm>
            <a:off x="4645025" y="280988"/>
            <a:ext cx="828675" cy="457200"/>
          </a:xfrm>
          <a:prstGeom prst="rect">
            <a:avLst/>
          </a:prstGeom>
          <a:noFill/>
          <a:ln w="9525">
            <a:noFill/>
            <a:miter lim="800000"/>
            <a:headEnd/>
            <a:tailEnd/>
          </a:ln>
        </p:spPr>
        <p:txBody>
          <a:bodyPr wrap="none">
            <a:prstTxWarp prst="textNoShape">
              <a:avLst/>
            </a:prstTxWarp>
            <a:spAutoFit/>
          </a:bodyPr>
          <a:lstStyle/>
          <a:p>
            <a:r>
              <a:rPr lang="en-US"/>
              <a:t>Data</a:t>
            </a:r>
          </a:p>
        </p:txBody>
      </p:sp>
      <p:sp>
        <p:nvSpPr>
          <p:cNvPr id="36870" name="Rectangle 6"/>
          <p:cNvSpPr>
            <a:spLocks noChangeArrowheads="1"/>
          </p:cNvSpPr>
          <p:nvPr/>
        </p:nvSpPr>
        <p:spPr bwMode="auto">
          <a:xfrm>
            <a:off x="2747963" y="6194425"/>
            <a:ext cx="1403350" cy="457200"/>
          </a:xfrm>
          <a:prstGeom prst="rect">
            <a:avLst/>
          </a:prstGeom>
          <a:noFill/>
          <a:ln w="9525">
            <a:noFill/>
            <a:miter lim="800000"/>
            <a:headEnd/>
            <a:tailEnd/>
          </a:ln>
        </p:spPr>
        <p:txBody>
          <a:bodyPr wrap="none">
            <a:prstTxWarp prst="textNoShape">
              <a:avLst/>
            </a:prstTxWarp>
            <a:spAutoFit/>
          </a:bodyPr>
          <a:lstStyle/>
          <a:p>
            <a:r>
              <a:rPr lang="en-US"/>
              <a:t>Statistics</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malldata"/>
          <p:cNvPicPr>
            <a:picLocks noChangeAspect="1" noChangeArrowheads="1"/>
          </p:cNvPicPr>
          <p:nvPr/>
        </p:nvPicPr>
        <p:blipFill>
          <a:blip r:embed="rId3"/>
          <a:srcRect/>
          <a:stretch>
            <a:fillRect/>
          </a:stretch>
        </p:blipFill>
        <p:spPr bwMode="auto">
          <a:xfrm>
            <a:off x="142875" y="212725"/>
            <a:ext cx="4381500" cy="1892300"/>
          </a:xfrm>
          <a:prstGeom prst="rect">
            <a:avLst/>
          </a:prstGeom>
          <a:noFill/>
          <a:effectLst>
            <a:outerShdw blurRad="63500" dist="101600" dir="2700000" algn="ctr" rotWithShape="0">
              <a:srgbClr val="000000">
                <a:alpha val="74998"/>
              </a:srgbClr>
            </a:outerShdw>
          </a:effectLst>
        </p:spPr>
      </p:pic>
      <p:pic>
        <p:nvPicPr>
          <p:cNvPr id="39939" name="Picture 3" descr="voting"/>
          <p:cNvPicPr>
            <a:picLocks noChangeAspect="1" noChangeArrowheads="1"/>
          </p:cNvPicPr>
          <p:nvPr/>
        </p:nvPicPr>
        <p:blipFill>
          <a:blip r:embed="rId4"/>
          <a:srcRect/>
          <a:stretch>
            <a:fillRect/>
          </a:stretch>
        </p:blipFill>
        <p:spPr bwMode="auto">
          <a:xfrm>
            <a:off x="4297363" y="4324350"/>
            <a:ext cx="4640262" cy="2362200"/>
          </a:xfrm>
          <a:prstGeom prst="rect">
            <a:avLst/>
          </a:prstGeom>
          <a:noFill/>
          <a:effectLst>
            <a:outerShdw blurRad="63500" dist="101600" dir="2700000" algn="ctr" rotWithShape="0">
              <a:srgbClr val="000000">
                <a:alpha val="74998"/>
              </a:srgbClr>
            </a:outerShdw>
          </a:effectLst>
        </p:spPr>
      </p:pic>
      <p:sp>
        <p:nvSpPr>
          <p:cNvPr id="39940" name="Text Box 4"/>
          <p:cNvSpPr txBox="1">
            <a:spLocks noChangeArrowheads="1"/>
          </p:cNvSpPr>
          <p:nvPr/>
        </p:nvSpPr>
        <p:spPr bwMode="auto">
          <a:xfrm>
            <a:off x="4645025" y="280988"/>
            <a:ext cx="828675" cy="457200"/>
          </a:xfrm>
          <a:prstGeom prst="rect">
            <a:avLst/>
          </a:prstGeom>
          <a:noFill/>
          <a:ln w="9525">
            <a:noFill/>
            <a:miter lim="800000"/>
            <a:headEnd/>
            <a:tailEnd/>
          </a:ln>
        </p:spPr>
        <p:txBody>
          <a:bodyPr wrap="none">
            <a:prstTxWarp prst="textNoShape">
              <a:avLst/>
            </a:prstTxWarp>
            <a:spAutoFit/>
          </a:bodyPr>
          <a:lstStyle/>
          <a:p>
            <a:r>
              <a:rPr lang="en-US"/>
              <a:t>Data</a:t>
            </a:r>
          </a:p>
        </p:txBody>
      </p:sp>
      <p:sp>
        <p:nvSpPr>
          <p:cNvPr id="39941" name="Rectangle 5"/>
          <p:cNvSpPr>
            <a:spLocks noChangeArrowheads="1"/>
          </p:cNvSpPr>
          <p:nvPr/>
        </p:nvSpPr>
        <p:spPr bwMode="auto">
          <a:xfrm>
            <a:off x="2747963" y="6194425"/>
            <a:ext cx="1403350" cy="457200"/>
          </a:xfrm>
          <a:prstGeom prst="rect">
            <a:avLst/>
          </a:prstGeom>
          <a:noFill/>
          <a:ln w="9525">
            <a:noFill/>
            <a:miter lim="800000"/>
            <a:headEnd/>
            <a:tailEnd/>
          </a:ln>
        </p:spPr>
        <p:txBody>
          <a:bodyPr wrap="none">
            <a:prstTxWarp prst="textNoShape">
              <a:avLst/>
            </a:prstTxWarp>
            <a:spAutoFit/>
          </a:bodyPr>
          <a:lstStyle/>
          <a:p>
            <a:r>
              <a:rPr lang="en-US"/>
              <a:t>Statistics</a:t>
            </a:r>
          </a:p>
        </p:txBody>
      </p:sp>
      <p:sp>
        <p:nvSpPr>
          <p:cNvPr id="39942" name="Rectangle 6"/>
          <p:cNvSpPr>
            <a:spLocks noChangeArrowheads="1"/>
          </p:cNvSpPr>
          <p:nvPr/>
        </p:nvSpPr>
        <p:spPr bwMode="auto">
          <a:xfrm>
            <a:off x="0" y="207963"/>
            <a:ext cx="4559300" cy="1905000"/>
          </a:xfrm>
          <a:prstGeom prst="rect">
            <a:avLst/>
          </a:prstGeom>
          <a:solidFill>
            <a:srgbClr val="F9FFD7">
              <a:alpha val="59000"/>
            </a:srgbClr>
          </a:solidFill>
          <a:ln w="9525">
            <a:solidFill>
              <a:schemeClr val="tx1">
                <a:alpha val="10001"/>
              </a:schemeClr>
            </a:solidFill>
            <a:miter lim="800000"/>
            <a:headEnd/>
            <a:tailEnd/>
          </a:ln>
        </p:spPr>
        <p:txBody>
          <a:bodyPr wrap="none" anchor="ctr">
            <a:prstTxWarp prst="textNoShape">
              <a:avLst/>
            </a:prstTxWarp>
          </a:bodyPr>
          <a:lstStyle/>
          <a:p>
            <a:endParaRPr lang="en-US"/>
          </a:p>
        </p:txBody>
      </p:sp>
      <p:sp>
        <p:nvSpPr>
          <p:cNvPr id="39943" name="Rectangle 7"/>
          <p:cNvSpPr>
            <a:spLocks noChangeArrowheads="1"/>
          </p:cNvSpPr>
          <p:nvPr/>
        </p:nvSpPr>
        <p:spPr bwMode="auto">
          <a:xfrm>
            <a:off x="4337050" y="4305300"/>
            <a:ext cx="4589463" cy="2373313"/>
          </a:xfrm>
          <a:prstGeom prst="rect">
            <a:avLst/>
          </a:prstGeom>
          <a:solidFill>
            <a:srgbClr val="F9FFD7">
              <a:alpha val="59000"/>
            </a:srgbClr>
          </a:solidFill>
          <a:ln w="9525">
            <a:solidFill>
              <a:schemeClr val="tx1">
                <a:alpha val="10001"/>
              </a:schemeClr>
            </a:solidFill>
            <a:miter lim="800000"/>
            <a:headEnd/>
            <a:tailEnd/>
          </a:ln>
        </p:spPr>
        <p:txBody>
          <a:bodyPr wrap="none" anchor="ctr">
            <a:prstTxWarp prst="textNoShape">
              <a:avLst/>
            </a:prstTxWarp>
          </a:bodyPr>
          <a:lstStyle/>
          <a:p>
            <a:endParaRPr lang="en-US"/>
          </a:p>
        </p:txBody>
      </p:sp>
      <p:sp>
        <p:nvSpPr>
          <p:cNvPr id="39945" name="Text Box 9"/>
          <p:cNvSpPr txBox="1">
            <a:spLocks noChangeArrowheads="1"/>
          </p:cNvSpPr>
          <p:nvPr/>
        </p:nvSpPr>
        <p:spPr bwMode="auto">
          <a:xfrm>
            <a:off x="6091238" y="1800225"/>
            <a:ext cx="2114550" cy="822325"/>
          </a:xfrm>
          <a:prstGeom prst="rect">
            <a:avLst/>
          </a:prstGeom>
          <a:noFill/>
          <a:ln w="9525">
            <a:noFill/>
            <a:miter lim="800000"/>
            <a:headEnd/>
            <a:tailEnd/>
          </a:ln>
          <a:effectLst>
            <a:outerShdw blurRad="63500" dist="38099" dir="2700000" algn="ctr" rotWithShape="0">
              <a:schemeClr val="accent2">
                <a:alpha val="74998"/>
              </a:schemeClr>
            </a:outerShdw>
          </a:effectLst>
        </p:spPr>
        <p:txBody>
          <a:bodyPr wrap="none">
            <a:prstTxWarp prst="textNoShape">
              <a:avLst/>
            </a:prstTxWarp>
            <a:spAutoFit/>
          </a:bodyPr>
          <a:lstStyle/>
          <a:p>
            <a:r>
              <a:rPr lang="en-US"/>
              <a:t>AGGREGATE</a:t>
            </a:r>
            <a:br>
              <a:rPr lang="en-US"/>
            </a:br>
            <a:r>
              <a:rPr lang="en-US"/>
              <a:t>DATA</a:t>
            </a:r>
          </a:p>
        </p:txBody>
      </p:sp>
      <p:pic>
        <p:nvPicPr>
          <p:cNvPr id="39946" name="Picture 10" descr="blsunempl_agg_data"/>
          <p:cNvPicPr>
            <a:picLocks noChangeAspect="1" noChangeArrowheads="1"/>
          </p:cNvPicPr>
          <p:nvPr/>
        </p:nvPicPr>
        <p:blipFill>
          <a:blip r:embed="rId5"/>
          <a:srcRect/>
          <a:stretch>
            <a:fillRect/>
          </a:stretch>
        </p:blipFill>
        <p:spPr bwMode="auto">
          <a:xfrm>
            <a:off x="3200400" y="1746250"/>
            <a:ext cx="2743200" cy="3365500"/>
          </a:xfrm>
          <a:prstGeom prst="rect">
            <a:avLst/>
          </a:prstGeom>
          <a:noFill/>
          <a:effectLst>
            <a:outerShdw blurRad="63500" dist="101600" dir="2700000" algn="ctr" rotWithShape="0">
              <a:schemeClr val="accent2">
                <a:alpha val="74998"/>
              </a:schemeClr>
            </a:outerShdw>
          </a:effec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lsdb2"/>
          <p:cNvPicPr>
            <a:picLocks noChangeAspect="1" noChangeArrowheads="1"/>
          </p:cNvPicPr>
          <p:nvPr/>
        </p:nvPicPr>
        <p:blipFill>
          <a:blip r:embed="rId3"/>
          <a:srcRect/>
          <a:stretch>
            <a:fillRect/>
          </a:stretch>
        </p:blipFill>
        <p:spPr bwMode="auto">
          <a:xfrm>
            <a:off x="1103313" y="519113"/>
            <a:ext cx="6638925" cy="5299075"/>
          </a:xfrm>
          <a:prstGeom prst="rect">
            <a:avLst/>
          </a:prstGeom>
          <a:noFill/>
        </p:spPr>
      </p:pic>
      <p:sp>
        <p:nvSpPr>
          <p:cNvPr id="37891" name="Text Box 3"/>
          <p:cNvSpPr txBox="1">
            <a:spLocks noChangeArrowheads="1"/>
          </p:cNvSpPr>
          <p:nvPr/>
        </p:nvSpPr>
        <p:spPr bwMode="auto">
          <a:xfrm>
            <a:off x="762000" y="5749925"/>
            <a:ext cx="2816584" cy="369332"/>
          </a:xfrm>
          <a:prstGeom prst="rect">
            <a:avLst/>
          </a:prstGeom>
          <a:solidFill>
            <a:srgbClr val="BAFFB3"/>
          </a:solidFill>
          <a:ln w="9525">
            <a:noFill/>
            <a:miter lim="800000"/>
            <a:headEnd/>
            <a:tailEnd/>
          </a:ln>
        </p:spPr>
        <p:txBody>
          <a:bodyPr wrap="none">
            <a:prstTxWarp prst="textNoShape">
              <a:avLst/>
            </a:prstTxWarp>
            <a:spAutoFit/>
          </a:bodyPr>
          <a:lstStyle/>
          <a:p>
            <a:r>
              <a:rPr lang="en-US" sz="1800" b="1" dirty="0">
                <a:solidFill>
                  <a:srgbClr val="FF171F"/>
                </a:solidFill>
                <a:latin typeface="Courier New" charset="0"/>
              </a:rPr>
              <a:t>http://</a:t>
            </a:r>
            <a:r>
              <a:rPr lang="en-US" sz="1800" b="1" dirty="0" err="1">
                <a:solidFill>
                  <a:srgbClr val="FF171F"/>
                </a:solidFill>
                <a:latin typeface="Courier New" charset="0"/>
              </a:rPr>
              <a:t>www.bls.gov</a:t>
            </a:r>
            <a:r>
              <a:rPr lang="en-US" sz="1800" b="1" dirty="0" smtClean="0">
                <a:solidFill>
                  <a:srgbClr val="FF171F"/>
                </a:solidFill>
                <a:latin typeface="Courier New" charset="0"/>
              </a:rPr>
              <a:t>/</a:t>
            </a:r>
            <a:endParaRPr lang="en-US" dirty="0"/>
          </a:p>
        </p:txBody>
      </p:sp>
      <p:sp>
        <p:nvSpPr>
          <p:cNvPr id="37892" name="Oval 4"/>
          <p:cNvSpPr>
            <a:spLocks noChangeArrowheads="1"/>
          </p:cNvSpPr>
          <p:nvPr/>
        </p:nvSpPr>
        <p:spPr bwMode="auto">
          <a:xfrm>
            <a:off x="2197100" y="698500"/>
            <a:ext cx="4486275" cy="592138"/>
          </a:xfrm>
          <a:prstGeom prst="ellipse">
            <a:avLst/>
          </a:prstGeom>
          <a:noFill/>
          <a:ln w="31750">
            <a:solidFill>
              <a:srgbClr val="FF171F"/>
            </a:solidFill>
            <a:round/>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up)">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lsdb2"/>
          <p:cNvPicPr>
            <a:picLocks noChangeAspect="1" noChangeArrowheads="1"/>
          </p:cNvPicPr>
          <p:nvPr/>
        </p:nvPicPr>
        <p:blipFill>
          <a:blip r:embed="rId3"/>
          <a:srcRect/>
          <a:stretch>
            <a:fillRect/>
          </a:stretch>
        </p:blipFill>
        <p:spPr bwMode="auto">
          <a:xfrm>
            <a:off x="3243263" y="776288"/>
            <a:ext cx="5900737" cy="4708525"/>
          </a:xfrm>
          <a:prstGeom prst="rect">
            <a:avLst/>
          </a:prstGeom>
          <a:noFill/>
        </p:spPr>
      </p:pic>
      <p:pic>
        <p:nvPicPr>
          <p:cNvPr id="47107" name="Picture 3" descr="blsunempl_agg_data"/>
          <p:cNvPicPr>
            <a:picLocks noChangeAspect="1" noChangeArrowheads="1"/>
          </p:cNvPicPr>
          <p:nvPr/>
        </p:nvPicPr>
        <p:blipFill>
          <a:blip r:embed="rId4"/>
          <a:srcRect/>
          <a:stretch>
            <a:fillRect/>
          </a:stretch>
        </p:blipFill>
        <p:spPr bwMode="auto">
          <a:xfrm>
            <a:off x="0" y="746125"/>
            <a:ext cx="2743200" cy="3365500"/>
          </a:xfrm>
          <a:prstGeom prst="rect">
            <a:avLst/>
          </a:prstGeom>
          <a:noFill/>
          <a:effectLst>
            <a:outerShdw blurRad="63500" dist="101600" dir="2700000" algn="ctr" rotWithShape="0">
              <a:schemeClr val="accent2">
                <a:alpha val="74998"/>
              </a:schemeClr>
            </a:outerShdw>
          </a:effec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lsdb2"/>
          <p:cNvPicPr>
            <a:picLocks noChangeAspect="1" noChangeArrowheads="1"/>
          </p:cNvPicPr>
          <p:nvPr/>
        </p:nvPicPr>
        <p:blipFill>
          <a:blip r:embed="rId3"/>
          <a:srcRect/>
          <a:stretch>
            <a:fillRect/>
          </a:stretch>
        </p:blipFill>
        <p:spPr bwMode="auto">
          <a:xfrm>
            <a:off x="3243263" y="776288"/>
            <a:ext cx="5900737" cy="4708525"/>
          </a:xfrm>
          <a:prstGeom prst="rect">
            <a:avLst/>
          </a:prstGeom>
          <a:noFill/>
        </p:spPr>
      </p:pic>
      <p:pic>
        <p:nvPicPr>
          <p:cNvPr id="46083" name="Picture 3" descr="blsunempl_agg_data"/>
          <p:cNvPicPr>
            <a:picLocks noChangeAspect="1" noChangeArrowheads="1"/>
          </p:cNvPicPr>
          <p:nvPr/>
        </p:nvPicPr>
        <p:blipFill>
          <a:blip r:embed="rId4"/>
          <a:srcRect/>
          <a:stretch>
            <a:fillRect/>
          </a:stretch>
        </p:blipFill>
        <p:spPr bwMode="auto">
          <a:xfrm>
            <a:off x="0" y="746125"/>
            <a:ext cx="2743200" cy="3365500"/>
          </a:xfrm>
          <a:prstGeom prst="rect">
            <a:avLst/>
          </a:prstGeom>
          <a:noFill/>
          <a:effectLst>
            <a:outerShdw blurRad="63500" dist="101600" dir="2700000" algn="ctr" rotWithShape="0">
              <a:schemeClr val="accent2">
                <a:alpha val="74998"/>
              </a:schemeClr>
            </a:outerShdw>
          </a:effectLst>
        </p:spPr>
      </p:pic>
      <p:sp>
        <p:nvSpPr>
          <p:cNvPr id="46084" name="AutoShape 4"/>
          <p:cNvSpPr>
            <a:spLocks noChangeArrowheads="1"/>
          </p:cNvSpPr>
          <p:nvPr/>
        </p:nvSpPr>
        <p:spPr bwMode="auto">
          <a:xfrm>
            <a:off x="750888" y="4922838"/>
            <a:ext cx="1770062" cy="1573212"/>
          </a:xfrm>
          <a:prstGeom prst="wedgeRoundRectCallout">
            <a:avLst>
              <a:gd name="adj1" fmla="val 43454"/>
              <a:gd name="adj2" fmla="val -105097"/>
              <a:gd name="adj3" fmla="val 16667"/>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8.1</a:t>
            </a:r>
          </a:p>
          <a:p>
            <a:pPr algn="ctr"/>
            <a:r>
              <a:rPr lang="en-US"/>
              <a:t>7.9</a:t>
            </a:r>
          </a:p>
          <a:p>
            <a:pPr algn="ctr"/>
            <a:r>
              <a:rPr lang="en-US"/>
              <a:t>8.5</a:t>
            </a:r>
          </a:p>
        </p:txBody>
      </p:sp>
      <p:sp>
        <p:nvSpPr>
          <p:cNvPr id="46085" name="AutoShape 5"/>
          <p:cNvSpPr>
            <a:spLocks noChangeArrowheads="1"/>
          </p:cNvSpPr>
          <p:nvPr/>
        </p:nvSpPr>
        <p:spPr bwMode="auto">
          <a:xfrm>
            <a:off x="757238" y="4930775"/>
            <a:ext cx="1770062" cy="1573213"/>
          </a:xfrm>
          <a:prstGeom prst="wedgeRoundRectCallout">
            <a:avLst>
              <a:gd name="adj1" fmla="val 196907"/>
              <a:gd name="adj2" fmla="val -38394"/>
              <a:gd name="adj3" fmla="val 16667"/>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t>8.1</a:t>
            </a:r>
          </a:p>
          <a:p>
            <a:pPr algn="ctr"/>
            <a:r>
              <a:rPr lang="en-US"/>
              <a:t>7.9</a:t>
            </a:r>
          </a:p>
          <a:p>
            <a:pPr algn="ctr"/>
            <a:r>
              <a:rPr lang="en-US"/>
              <a:t>8.5</a:t>
            </a:r>
          </a:p>
        </p:txBody>
      </p:sp>
      <p:sp>
        <p:nvSpPr>
          <p:cNvPr id="46086" name="Rectangle 6"/>
          <p:cNvSpPr>
            <a:spLocks noChangeArrowheads="1"/>
          </p:cNvSpPr>
          <p:nvPr/>
        </p:nvSpPr>
        <p:spPr bwMode="auto">
          <a:xfrm>
            <a:off x="1249363" y="3590925"/>
            <a:ext cx="1395412" cy="479425"/>
          </a:xfrm>
          <a:prstGeom prst="rect">
            <a:avLst/>
          </a:prstGeom>
          <a:noFill/>
          <a:ln w="22225">
            <a:solidFill>
              <a:srgbClr val="FF171F"/>
            </a:solidFill>
            <a:miter lim="800000"/>
            <a:headEnd/>
            <a:tailEnd/>
          </a:ln>
        </p:spPr>
        <p:txBody>
          <a:bodyPr wrap="none" anchor="ctr">
            <a:prstTxWarp prst="textNoShape">
              <a:avLst/>
            </a:prstTxWarp>
          </a:bodyPr>
          <a:lstStyle/>
          <a:p>
            <a:endParaRPr lang="en-US"/>
          </a:p>
        </p:txBody>
      </p:sp>
      <p:sp>
        <p:nvSpPr>
          <p:cNvPr id="46087" name="Rectangle 7"/>
          <p:cNvSpPr>
            <a:spLocks noChangeArrowheads="1"/>
          </p:cNvSpPr>
          <p:nvPr/>
        </p:nvSpPr>
        <p:spPr bwMode="auto">
          <a:xfrm>
            <a:off x="5086350" y="4930775"/>
            <a:ext cx="1166813" cy="479425"/>
          </a:xfrm>
          <a:prstGeom prst="rect">
            <a:avLst/>
          </a:prstGeom>
          <a:noFill/>
          <a:ln w="22225">
            <a:solidFill>
              <a:srgbClr val="FF171F"/>
            </a:solidFill>
            <a:miter lim="800000"/>
            <a:headEnd/>
            <a:tailEnd/>
          </a:ln>
        </p:spPr>
        <p:txBody>
          <a:bodyPr wrap="none" anchor="ctr">
            <a:prstTxWarp prst="textNoShape">
              <a:avLst/>
            </a:prstTxWarp>
          </a:bodyPr>
          <a:lstStyle/>
          <a:p>
            <a:endParaRPr lang="en-US"/>
          </a:p>
        </p:txBody>
      </p:sp>
      <p:sp>
        <p:nvSpPr>
          <p:cNvPr id="46088" name="Rectangle 8"/>
          <p:cNvSpPr>
            <a:spLocks noChangeArrowheads="1"/>
          </p:cNvSpPr>
          <p:nvPr/>
        </p:nvSpPr>
        <p:spPr bwMode="auto">
          <a:xfrm>
            <a:off x="0" y="801688"/>
            <a:ext cx="2727325" cy="2779712"/>
          </a:xfrm>
          <a:prstGeom prst="rect">
            <a:avLst/>
          </a:prstGeom>
          <a:solidFill>
            <a:srgbClr val="F9FFD7">
              <a:alpha val="62000"/>
            </a:srgbClr>
          </a:solidFill>
          <a:ln w="9525">
            <a:noFill/>
            <a:miter lim="800000"/>
            <a:headEnd/>
            <a:tailEnd/>
          </a:ln>
        </p:spPr>
        <p:txBody>
          <a:bodyPr wrap="none" anchor="ctr">
            <a:prstTxWarp prst="textNoShape">
              <a:avLst/>
            </a:prstTxWarp>
          </a:bodyPr>
          <a:lstStyle/>
          <a:p>
            <a:endParaRPr lang="en-US"/>
          </a:p>
        </p:txBody>
      </p:sp>
      <p:sp>
        <p:nvSpPr>
          <p:cNvPr id="46089" name="Rectangle 9"/>
          <p:cNvSpPr>
            <a:spLocks noChangeArrowheads="1"/>
          </p:cNvSpPr>
          <p:nvPr/>
        </p:nvSpPr>
        <p:spPr bwMode="auto">
          <a:xfrm>
            <a:off x="0" y="3587750"/>
            <a:ext cx="1203325" cy="488950"/>
          </a:xfrm>
          <a:prstGeom prst="rect">
            <a:avLst/>
          </a:prstGeom>
          <a:solidFill>
            <a:srgbClr val="F9FFD7">
              <a:alpha val="62000"/>
            </a:srgbClr>
          </a:solidFill>
          <a:ln w="9525">
            <a:noFill/>
            <a:miter lim="800000"/>
            <a:headEnd/>
            <a:tailEnd/>
          </a:ln>
        </p:spPr>
        <p:txBody>
          <a:bodyPr wrap="none" anchor="ctr">
            <a:prstTxWarp prst="textNoShape">
              <a:avLst/>
            </a:prstTxWarp>
          </a:bodyPr>
          <a:lstStyle/>
          <a:p>
            <a:endParaRPr lang="en-US"/>
          </a:p>
        </p:txBody>
      </p:sp>
      <p:sp>
        <p:nvSpPr>
          <p:cNvPr id="46090" name="Rectangle 10"/>
          <p:cNvSpPr>
            <a:spLocks noChangeArrowheads="1"/>
          </p:cNvSpPr>
          <p:nvPr/>
        </p:nvSpPr>
        <p:spPr bwMode="auto">
          <a:xfrm>
            <a:off x="3357563" y="1411288"/>
            <a:ext cx="1820862" cy="3498850"/>
          </a:xfrm>
          <a:prstGeom prst="rect">
            <a:avLst/>
          </a:prstGeom>
          <a:solidFill>
            <a:srgbClr val="F9FFD7">
              <a:alpha val="62000"/>
            </a:srgbClr>
          </a:solidFill>
          <a:ln w="9525">
            <a:noFill/>
            <a:miter lim="800000"/>
            <a:headEnd/>
            <a:tailEnd/>
          </a:ln>
        </p:spPr>
        <p:txBody>
          <a:bodyPr wrap="none" anchor="ctr">
            <a:prstTxWarp prst="textNoShape">
              <a:avLst/>
            </a:prstTxWarp>
          </a:bodyPr>
          <a:lstStyle/>
          <a:p>
            <a:endParaRPr lang="en-US"/>
          </a:p>
        </p:txBody>
      </p:sp>
      <p:sp>
        <p:nvSpPr>
          <p:cNvPr id="46091" name="Rectangle 11"/>
          <p:cNvSpPr>
            <a:spLocks noChangeArrowheads="1"/>
          </p:cNvSpPr>
          <p:nvPr/>
        </p:nvSpPr>
        <p:spPr bwMode="auto">
          <a:xfrm>
            <a:off x="6289675" y="1417638"/>
            <a:ext cx="2309813" cy="3789362"/>
          </a:xfrm>
          <a:prstGeom prst="rect">
            <a:avLst/>
          </a:prstGeom>
          <a:solidFill>
            <a:srgbClr val="F9FFD7">
              <a:alpha val="62000"/>
            </a:srgbClr>
          </a:solidFill>
          <a:ln w="9525">
            <a:noFill/>
            <a:miter lim="800000"/>
            <a:headEnd/>
            <a:tailEnd/>
          </a:ln>
        </p:spPr>
        <p:txBody>
          <a:bodyPr wrap="none" anchor="ctr">
            <a:prstTxWarp prst="textNoShape">
              <a:avLst/>
            </a:prstTxWarp>
          </a:bodyPr>
          <a:lstStyle/>
          <a:p>
            <a:endParaRPr lang="en-US"/>
          </a:p>
        </p:txBody>
      </p:sp>
      <p:sp>
        <p:nvSpPr>
          <p:cNvPr id="46092" name="Rectangle 12"/>
          <p:cNvSpPr>
            <a:spLocks noChangeArrowheads="1"/>
          </p:cNvSpPr>
          <p:nvPr/>
        </p:nvSpPr>
        <p:spPr bwMode="auto">
          <a:xfrm>
            <a:off x="5192713" y="1403350"/>
            <a:ext cx="1081087" cy="1050925"/>
          </a:xfrm>
          <a:prstGeom prst="rect">
            <a:avLst/>
          </a:prstGeom>
          <a:solidFill>
            <a:srgbClr val="F9FFD7">
              <a:alpha val="62000"/>
            </a:srgbClr>
          </a:solidFill>
          <a:ln w="9525">
            <a:noFill/>
            <a:miter lim="800000"/>
            <a:headEnd/>
            <a:tailEnd/>
          </a:ln>
        </p:spPr>
        <p:txBody>
          <a:bodyPr wrap="none" anchor="ctr">
            <a:prstTxWarp prst="textNoShape">
              <a:avLst/>
            </a:prstTxWarp>
          </a:bodyPr>
          <a:lstStyle/>
          <a:p>
            <a:endParaRPr lang="en-US"/>
          </a:p>
        </p:txBody>
      </p:sp>
      <p:sp>
        <p:nvSpPr>
          <p:cNvPr id="46093" name="Rectangle 13"/>
          <p:cNvSpPr>
            <a:spLocks noChangeArrowheads="1"/>
          </p:cNvSpPr>
          <p:nvPr/>
        </p:nvSpPr>
        <p:spPr bwMode="auto">
          <a:xfrm>
            <a:off x="5189538" y="2679700"/>
            <a:ext cx="1081087" cy="2227263"/>
          </a:xfrm>
          <a:prstGeom prst="rect">
            <a:avLst/>
          </a:prstGeom>
          <a:solidFill>
            <a:srgbClr val="F9FFD7">
              <a:alpha val="62000"/>
            </a:srgbClr>
          </a:solidFill>
          <a:ln w="9525">
            <a:no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a:t>Typical Characteristics of Aggregate Data</a:t>
            </a:r>
          </a:p>
        </p:txBody>
      </p:sp>
      <p:sp>
        <p:nvSpPr>
          <p:cNvPr id="51203" name="Rectangle 3"/>
          <p:cNvSpPr>
            <a:spLocks noGrp="1" noChangeArrowheads="1"/>
          </p:cNvSpPr>
          <p:nvPr>
            <p:ph idx="1"/>
          </p:nvPr>
        </p:nvSpPr>
        <p:spPr/>
        <p:txBody>
          <a:bodyPr/>
          <a:lstStyle/>
          <a:p>
            <a:r>
              <a:rPr lang="en-US"/>
              <a:t>Contrast with </a:t>
            </a:r>
            <a:r>
              <a:rPr lang="en-US" i="1"/>
              <a:t>microdata</a:t>
            </a:r>
            <a:r>
              <a:rPr lang="en-US"/>
              <a:t> (lowest level of observation, e.g., person, firm, event)</a:t>
            </a:r>
          </a:p>
          <a:p>
            <a:r>
              <a:rPr lang="en-US"/>
              <a:t>Summarize microdata over </a:t>
            </a:r>
            <a:r>
              <a:rPr lang="en-US" i="1"/>
              <a:t>time</a:t>
            </a:r>
            <a:r>
              <a:rPr lang="en-US"/>
              <a:t> or </a:t>
            </a:r>
            <a:r>
              <a:rPr lang="en-US" i="1"/>
              <a:t>space.</a:t>
            </a:r>
            <a:endParaRPr lang="en-US"/>
          </a:p>
          <a:p>
            <a:r>
              <a:rPr lang="en-US"/>
              <a:t>Allow comparisons between geographic areas or across time</a:t>
            </a:r>
          </a:p>
          <a:p>
            <a:r>
              <a:rPr lang="en-US"/>
              <a:t>File formatted for easy use by statistical software.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Some Typical Aggregate Data</a:t>
            </a:r>
          </a:p>
        </p:txBody>
      </p:sp>
      <p:sp>
        <p:nvSpPr>
          <p:cNvPr id="57347" name="Rectangle 3"/>
          <p:cNvSpPr>
            <a:spLocks noGrp="1" noChangeArrowheads="1"/>
          </p:cNvSpPr>
          <p:nvPr>
            <p:ph idx="1"/>
          </p:nvPr>
        </p:nvSpPr>
        <p:spPr/>
        <p:txBody>
          <a:bodyPr/>
          <a:lstStyle/>
          <a:p>
            <a:r>
              <a:rPr lang="en-US"/>
              <a:t>Census data ("summary files")</a:t>
            </a:r>
          </a:p>
          <a:p>
            <a:r>
              <a:rPr lang="en-US"/>
              <a:t>Economic data (time series)</a:t>
            </a:r>
          </a:p>
          <a:p>
            <a:r>
              <a:rPr lang="en-US"/>
              <a:t>Business data</a:t>
            </a:r>
            <a:r>
              <a:rPr lang="en-US" i="1"/>
              <a:t> </a:t>
            </a:r>
            <a:r>
              <a:rPr lang="en-US"/>
              <a:t>(company or industry aggregates)</a:t>
            </a:r>
            <a:endParaRPr lang="en-US" i="1"/>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olks"/>
          <p:cNvPicPr>
            <a:picLocks noChangeAspect="1" noChangeArrowheads="1"/>
          </p:cNvPicPr>
          <p:nvPr/>
        </p:nvPicPr>
        <p:blipFill>
          <a:blip r:embed="rId3"/>
          <a:srcRect/>
          <a:stretch>
            <a:fillRect/>
          </a:stretch>
        </p:blipFill>
        <p:spPr bwMode="auto">
          <a:xfrm>
            <a:off x="228600" y="228600"/>
            <a:ext cx="5016500" cy="2857500"/>
          </a:xfrm>
          <a:prstGeom prst="rect">
            <a:avLst/>
          </a:prstGeom>
          <a:noFill/>
          <a:effectLst>
            <a:outerShdw blurRad="63500" dist="38099" dir="2700000" algn="ctr" rotWithShape="0">
              <a:srgbClr val="000000">
                <a:alpha val="74998"/>
              </a:srgbClr>
            </a:outerShdw>
          </a:effectLst>
        </p:spPr>
      </p:pic>
      <p:sp>
        <p:nvSpPr>
          <p:cNvPr id="2053" name="Text Box 5"/>
          <p:cNvSpPr txBox="1">
            <a:spLocks noChangeArrowheads="1"/>
          </p:cNvSpPr>
          <p:nvPr/>
        </p:nvSpPr>
        <p:spPr bwMode="auto">
          <a:xfrm>
            <a:off x="5300663" y="176213"/>
            <a:ext cx="2116137" cy="457200"/>
          </a:xfrm>
          <a:prstGeom prst="rect">
            <a:avLst/>
          </a:prstGeom>
          <a:noFill/>
          <a:ln w="9525">
            <a:noFill/>
            <a:miter lim="800000"/>
            <a:headEnd/>
            <a:tailEnd/>
          </a:ln>
        </p:spPr>
        <p:txBody>
          <a:bodyPr wrap="none">
            <a:prstTxWarp prst="textNoShape">
              <a:avLst/>
            </a:prstTxWarp>
            <a:spAutoFit/>
          </a:bodyPr>
          <a:lstStyle/>
          <a:p>
            <a:r>
              <a:rPr lang="en-US"/>
              <a:t>The real world</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lks"/>
          <p:cNvPicPr>
            <a:picLocks noChangeAspect="1" noChangeArrowheads="1"/>
          </p:cNvPicPr>
          <p:nvPr/>
        </p:nvPicPr>
        <p:blipFill>
          <a:blip r:embed="rId3"/>
          <a:srcRect/>
          <a:stretch>
            <a:fillRect/>
          </a:stretch>
        </p:blipFill>
        <p:spPr bwMode="auto">
          <a:xfrm>
            <a:off x="228600" y="228600"/>
            <a:ext cx="5016500" cy="2857500"/>
          </a:xfrm>
          <a:prstGeom prst="rect">
            <a:avLst/>
          </a:prstGeom>
          <a:noFill/>
          <a:effectLst>
            <a:outerShdw blurRad="63500" dist="38099" dir="2700000" algn="ctr" rotWithShape="0">
              <a:srgbClr val="000000">
                <a:alpha val="74998"/>
              </a:srgbClr>
            </a:outerShdw>
          </a:effectLst>
        </p:spPr>
      </p:pic>
      <p:pic>
        <p:nvPicPr>
          <p:cNvPr id="5123" name="Picture 3" descr="cpsdata1"/>
          <p:cNvPicPr>
            <a:picLocks noChangeAspect="1" noChangeArrowheads="1"/>
          </p:cNvPicPr>
          <p:nvPr/>
        </p:nvPicPr>
        <p:blipFill>
          <a:blip r:embed="rId4"/>
          <a:srcRect/>
          <a:stretch>
            <a:fillRect/>
          </a:stretch>
        </p:blipFill>
        <p:spPr bwMode="auto">
          <a:xfrm>
            <a:off x="404813" y="647700"/>
            <a:ext cx="5562600" cy="2466975"/>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5125" name="Rectangle 5"/>
          <p:cNvSpPr>
            <a:spLocks noChangeArrowheads="1"/>
          </p:cNvSpPr>
          <p:nvPr/>
        </p:nvSpPr>
        <p:spPr bwMode="auto">
          <a:xfrm>
            <a:off x="6092825" y="717550"/>
            <a:ext cx="1725613" cy="822325"/>
          </a:xfrm>
          <a:prstGeom prst="rect">
            <a:avLst/>
          </a:prstGeom>
          <a:noFill/>
          <a:ln w="9525">
            <a:noFill/>
            <a:miter lim="800000"/>
            <a:headEnd/>
            <a:tailEnd/>
          </a:ln>
        </p:spPr>
        <p:txBody>
          <a:bodyPr wrap="none">
            <a:prstTxWarp prst="textNoShape">
              <a:avLst/>
            </a:prstTxWarp>
            <a:spAutoFit/>
          </a:bodyPr>
          <a:lstStyle/>
          <a:p>
            <a:r>
              <a:rPr lang="en-US"/>
              <a:t>Data</a:t>
            </a:r>
            <a:br>
              <a:rPr lang="en-US"/>
            </a:br>
            <a:r>
              <a:rPr lang="en-US"/>
              <a:t>(microdata)</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folks"/>
          <p:cNvPicPr>
            <a:picLocks noChangeAspect="1" noChangeArrowheads="1"/>
          </p:cNvPicPr>
          <p:nvPr/>
        </p:nvPicPr>
        <p:blipFill>
          <a:blip r:embed="rId3"/>
          <a:srcRect/>
          <a:stretch>
            <a:fillRect/>
          </a:stretch>
        </p:blipFill>
        <p:spPr bwMode="auto">
          <a:xfrm>
            <a:off x="228600" y="228600"/>
            <a:ext cx="5016500" cy="2857500"/>
          </a:xfrm>
          <a:prstGeom prst="rect">
            <a:avLst/>
          </a:prstGeom>
          <a:noFill/>
          <a:effectLst>
            <a:outerShdw blurRad="63500" dist="38099" dir="2700000" algn="ctr" rotWithShape="0">
              <a:srgbClr val="000000">
                <a:alpha val="74998"/>
              </a:srgbClr>
            </a:outerShdw>
          </a:effectLst>
        </p:spPr>
      </p:pic>
      <p:pic>
        <p:nvPicPr>
          <p:cNvPr id="72707" name="Picture 3" descr="cpsdata1"/>
          <p:cNvPicPr>
            <a:picLocks noChangeAspect="1" noChangeArrowheads="1"/>
          </p:cNvPicPr>
          <p:nvPr/>
        </p:nvPicPr>
        <p:blipFill>
          <a:blip r:embed="rId4"/>
          <a:srcRect/>
          <a:stretch>
            <a:fillRect/>
          </a:stretch>
        </p:blipFill>
        <p:spPr bwMode="auto">
          <a:xfrm>
            <a:off x="404813" y="647700"/>
            <a:ext cx="5562600" cy="2466975"/>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72709" name="Rectangle 5"/>
          <p:cNvSpPr>
            <a:spLocks noChangeArrowheads="1"/>
          </p:cNvSpPr>
          <p:nvPr/>
        </p:nvSpPr>
        <p:spPr bwMode="auto">
          <a:xfrm>
            <a:off x="406400" y="655638"/>
            <a:ext cx="5557838" cy="2446337"/>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2708" name="Picture 4" descr="blsunempl_agg_data"/>
          <p:cNvPicPr>
            <a:picLocks noChangeAspect="1" noChangeArrowheads="1"/>
          </p:cNvPicPr>
          <p:nvPr/>
        </p:nvPicPr>
        <p:blipFill>
          <a:blip r:embed="rId5"/>
          <a:srcRect/>
          <a:stretch>
            <a:fillRect/>
          </a:stretch>
        </p:blipFill>
        <p:spPr bwMode="auto">
          <a:xfrm>
            <a:off x="3290888" y="884238"/>
            <a:ext cx="2743200" cy="3365500"/>
          </a:xfrm>
          <a:prstGeom prst="rect">
            <a:avLst/>
          </a:prstGeom>
          <a:noFill/>
          <a:ln w="9525">
            <a:solidFill>
              <a:schemeClr val="tx2"/>
            </a:solidFill>
            <a:miter lim="800000"/>
            <a:headEnd/>
            <a:tailEnd/>
          </a:ln>
          <a:effectLst>
            <a:outerShdw blurRad="63500" dist="101600" dir="2700000" algn="ctr" rotWithShape="0">
              <a:schemeClr val="bg2">
                <a:alpha val="74998"/>
              </a:schemeClr>
            </a:outerShdw>
          </a:effectLst>
        </p:spPr>
      </p:pic>
      <p:sp>
        <p:nvSpPr>
          <p:cNvPr id="72710" name="Rectangle 6"/>
          <p:cNvSpPr>
            <a:spLocks noChangeArrowheads="1"/>
          </p:cNvSpPr>
          <p:nvPr/>
        </p:nvSpPr>
        <p:spPr bwMode="auto">
          <a:xfrm>
            <a:off x="6164263" y="1155700"/>
            <a:ext cx="2319337" cy="457200"/>
          </a:xfrm>
          <a:prstGeom prst="rect">
            <a:avLst/>
          </a:prstGeom>
          <a:noFill/>
          <a:ln w="9525">
            <a:noFill/>
            <a:miter lim="800000"/>
            <a:headEnd/>
            <a:tailEnd/>
          </a:ln>
        </p:spPr>
        <p:txBody>
          <a:bodyPr wrap="none">
            <a:prstTxWarp prst="textNoShape">
              <a:avLst/>
            </a:prstTxWarp>
            <a:spAutoFit/>
          </a:bodyPr>
          <a:lstStyle/>
          <a:p>
            <a:r>
              <a:rPr lang="en-US"/>
              <a:t>Aggregate Data</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Zero Effect</a:t>
            </a:r>
            <a:endParaRPr lang="en-US" dirty="0"/>
          </a:p>
        </p:txBody>
      </p:sp>
      <p:sp>
        <p:nvSpPr>
          <p:cNvPr id="3" name="Content Placeholder 2"/>
          <p:cNvSpPr>
            <a:spLocks noGrp="1"/>
          </p:cNvSpPr>
          <p:nvPr>
            <p:ph idx="1"/>
          </p:nvPr>
        </p:nvSpPr>
        <p:spPr/>
        <p:txBody>
          <a:bodyPr/>
          <a:lstStyle/>
          <a:p>
            <a:pPr marL="0" indent="0">
              <a:buNone/>
            </a:pPr>
            <a:r>
              <a:rPr lang="en-US" sz="2800" dirty="0"/>
              <a:t>When you go looking for something specific, your chances of finding it are very bad. Because of all the things in the world, you're only looking for one of them. </a:t>
            </a:r>
          </a:p>
          <a:p>
            <a:pPr marL="0" indent="0">
              <a:buNone/>
            </a:pPr>
            <a:r>
              <a:rPr lang="en-US" sz="2800" dirty="0"/>
              <a:t>When you go looking for anything at all, your chances of finding it are very good. Because of all the things in the world, you're sure to find some of them. </a:t>
            </a:r>
            <a:endParaRPr lang="en-US" sz="2800" dirty="0" smtClean="0"/>
          </a:p>
          <a:p>
            <a:pPr marL="0" indent="0">
              <a:buNone/>
            </a:pPr>
            <a:endParaRPr lang="en-US" sz="2000" dirty="0" smtClean="0"/>
          </a:p>
          <a:p>
            <a:pPr marL="0" indent="0" algn="r">
              <a:buNone/>
            </a:pPr>
            <a:r>
              <a:rPr lang="en-US" sz="2000" dirty="0" smtClean="0"/>
              <a:t>--  </a:t>
            </a:r>
            <a:r>
              <a:rPr lang="en-US" sz="2000" dirty="0"/>
              <a:t>“Daryl Zero” - </a:t>
            </a:r>
            <a:r>
              <a:rPr lang="en-US" sz="2000" i="1" dirty="0"/>
              <a:t>The Zero Effect </a:t>
            </a:r>
            <a:r>
              <a:rPr lang="en-US" sz="2000" dirty="0"/>
              <a:t>(2002) by Jake </a:t>
            </a:r>
            <a:r>
              <a:rPr lang="en-US" sz="2000" dirty="0" err="1"/>
              <a:t>Kasdan</a:t>
            </a:r>
            <a:endParaRPr lang="en-US" sz="2000" dirty="0"/>
          </a:p>
          <a:p>
            <a:pPr marL="0" indent="0">
              <a:buNone/>
            </a:pPr>
            <a:endParaRPr lang="en-US" sz="2800" dirty="0"/>
          </a:p>
        </p:txBody>
      </p:sp>
    </p:spTree>
    <p:extLst>
      <p:ext uri="{BB962C8B-B14F-4D97-AF65-F5344CB8AC3E}">
        <p14:creationId xmlns:p14="http://schemas.microsoft.com/office/powerpoint/2010/main" val="286665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olks"/>
          <p:cNvPicPr>
            <a:picLocks noChangeAspect="1" noChangeArrowheads="1"/>
          </p:cNvPicPr>
          <p:nvPr/>
        </p:nvPicPr>
        <p:blipFill>
          <a:blip r:embed="rId3"/>
          <a:srcRect/>
          <a:stretch>
            <a:fillRect/>
          </a:stretch>
        </p:blipFill>
        <p:spPr bwMode="auto">
          <a:xfrm>
            <a:off x="228600" y="228600"/>
            <a:ext cx="5016500" cy="2857500"/>
          </a:xfrm>
          <a:prstGeom prst="rect">
            <a:avLst/>
          </a:prstGeom>
          <a:noFill/>
          <a:effectLst>
            <a:outerShdw blurRad="63500" dist="38099" dir="2700000" algn="ctr" rotWithShape="0">
              <a:srgbClr val="000000">
                <a:alpha val="74998"/>
              </a:srgbClr>
            </a:outerShdw>
          </a:effectLst>
        </p:spPr>
      </p:pic>
      <p:pic>
        <p:nvPicPr>
          <p:cNvPr id="74755" name="Picture 3" descr="cpsdata1"/>
          <p:cNvPicPr>
            <a:picLocks noChangeAspect="1" noChangeArrowheads="1"/>
          </p:cNvPicPr>
          <p:nvPr/>
        </p:nvPicPr>
        <p:blipFill>
          <a:blip r:embed="rId4"/>
          <a:srcRect/>
          <a:stretch>
            <a:fillRect/>
          </a:stretch>
        </p:blipFill>
        <p:spPr bwMode="auto">
          <a:xfrm>
            <a:off x="404813" y="647700"/>
            <a:ext cx="5562600" cy="2466975"/>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74756" name="Rectangle 4"/>
          <p:cNvSpPr>
            <a:spLocks noChangeArrowheads="1"/>
          </p:cNvSpPr>
          <p:nvPr/>
        </p:nvSpPr>
        <p:spPr bwMode="auto">
          <a:xfrm>
            <a:off x="406400" y="655638"/>
            <a:ext cx="5557838" cy="2446337"/>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4757" name="Picture 5" descr="blsunempl_agg_data"/>
          <p:cNvPicPr>
            <a:picLocks noChangeAspect="1" noChangeArrowheads="1"/>
          </p:cNvPicPr>
          <p:nvPr/>
        </p:nvPicPr>
        <p:blipFill>
          <a:blip r:embed="rId5"/>
          <a:srcRect/>
          <a:stretch>
            <a:fillRect/>
          </a:stretch>
        </p:blipFill>
        <p:spPr bwMode="auto">
          <a:xfrm>
            <a:off x="3290888" y="884238"/>
            <a:ext cx="2743200" cy="3365500"/>
          </a:xfrm>
          <a:prstGeom prst="rect">
            <a:avLst/>
          </a:prstGeom>
          <a:noFill/>
          <a:ln w="9525">
            <a:solidFill>
              <a:schemeClr val="tx2"/>
            </a:solidFill>
            <a:miter lim="800000"/>
            <a:headEnd/>
            <a:tailEnd/>
          </a:ln>
          <a:effectLst>
            <a:outerShdw blurRad="63500" dist="101600" dir="2700000" algn="ctr" rotWithShape="0">
              <a:schemeClr val="bg2">
                <a:alpha val="74998"/>
              </a:schemeClr>
            </a:outerShdw>
          </a:effectLst>
        </p:spPr>
      </p:pic>
      <p:sp>
        <p:nvSpPr>
          <p:cNvPr id="74760" name="Rectangle 8"/>
          <p:cNvSpPr>
            <a:spLocks noChangeArrowheads="1"/>
          </p:cNvSpPr>
          <p:nvPr/>
        </p:nvSpPr>
        <p:spPr bwMode="auto">
          <a:xfrm>
            <a:off x="3265488" y="882650"/>
            <a:ext cx="2768600" cy="3360738"/>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4759" name="Picture 7" descr="sm_table"/>
          <p:cNvPicPr>
            <a:picLocks noChangeAspect="1" noChangeArrowheads="1"/>
          </p:cNvPicPr>
          <p:nvPr/>
        </p:nvPicPr>
        <p:blipFill>
          <a:blip r:embed="rId6"/>
          <a:srcRect/>
          <a:stretch>
            <a:fillRect/>
          </a:stretch>
        </p:blipFill>
        <p:spPr bwMode="auto">
          <a:xfrm>
            <a:off x="3487738" y="2898775"/>
            <a:ext cx="4052887" cy="1435100"/>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74761" name="Rectangle 9"/>
          <p:cNvSpPr>
            <a:spLocks noChangeArrowheads="1"/>
          </p:cNvSpPr>
          <p:nvPr/>
        </p:nvSpPr>
        <p:spPr bwMode="auto">
          <a:xfrm>
            <a:off x="5748338" y="4298950"/>
            <a:ext cx="2386012" cy="457200"/>
          </a:xfrm>
          <a:prstGeom prst="rect">
            <a:avLst/>
          </a:prstGeom>
          <a:noFill/>
          <a:ln w="9525">
            <a:noFill/>
            <a:miter lim="800000"/>
            <a:headEnd/>
            <a:tailEnd/>
          </a:ln>
        </p:spPr>
        <p:txBody>
          <a:bodyPr wrap="none">
            <a:prstTxWarp prst="textNoShape">
              <a:avLst/>
            </a:prstTxWarp>
            <a:spAutoFit/>
          </a:bodyPr>
          <a:lstStyle/>
          <a:p>
            <a:r>
              <a:rPr lang="en-US"/>
              <a:t>Statistical tables</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olks"/>
          <p:cNvPicPr>
            <a:picLocks noChangeAspect="1" noChangeArrowheads="1"/>
          </p:cNvPicPr>
          <p:nvPr/>
        </p:nvPicPr>
        <p:blipFill>
          <a:blip r:embed="rId3"/>
          <a:srcRect/>
          <a:stretch>
            <a:fillRect/>
          </a:stretch>
        </p:blipFill>
        <p:spPr bwMode="auto">
          <a:xfrm>
            <a:off x="228600" y="228600"/>
            <a:ext cx="5016500" cy="2857500"/>
          </a:xfrm>
          <a:prstGeom prst="rect">
            <a:avLst/>
          </a:prstGeom>
          <a:noFill/>
          <a:effectLst>
            <a:outerShdw blurRad="63500" dist="38099" dir="2700000" algn="ctr" rotWithShape="0">
              <a:srgbClr val="000000">
                <a:alpha val="74998"/>
              </a:srgbClr>
            </a:outerShdw>
          </a:effectLst>
        </p:spPr>
      </p:pic>
      <p:pic>
        <p:nvPicPr>
          <p:cNvPr id="76803" name="Picture 3" descr="cpsdata1"/>
          <p:cNvPicPr>
            <a:picLocks noChangeAspect="1" noChangeArrowheads="1"/>
          </p:cNvPicPr>
          <p:nvPr/>
        </p:nvPicPr>
        <p:blipFill>
          <a:blip r:embed="rId4"/>
          <a:srcRect/>
          <a:stretch>
            <a:fillRect/>
          </a:stretch>
        </p:blipFill>
        <p:spPr bwMode="auto">
          <a:xfrm>
            <a:off x="404813" y="647700"/>
            <a:ext cx="5562600" cy="2466975"/>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76804" name="Rectangle 4"/>
          <p:cNvSpPr>
            <a:spLocks noChangeArrowheads="1"/>
          </p:cNvSpPr>
          <p:nvPr/>
        </p:nvSpPr>
        <p:spPr bwMode="auto">
          <a:xfrm>
            <a:off x="406400" y="655638"/>
            <a:ext cx="5557838" cy="2446337"/>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6805" name="Picture 5" descr="blsunempl_agg_data"/>
          <p:cNvPicPr>
            <a:picLocks noChangeAspect="1" noChangeArrowheads="1"/>
          </p:cNvPicPr>
          <p:nvPr/>
        </p:nvPicPr>
        <p:blipFill>
          <a:blip r:embed="rId5"/>
          <a:srcRect/>
          <a:stretch>
            <a:fillRect/>
          </a:stretch>
        </p:blipFill>
        <p:spPr bwMode="auto">
          <a:xfrm>
            <a:off x="3290888" y="884238"/>
            <a:ext cx="2743200" cy="3365500"/>
          </a:xfrm>
          <a:prstGeom prst="rect">
            <a:avLst/>
          </a:prstGeom>
          <a:noFill/>
          <a:ln w="9525">
            <a:solidFill>
              <a:schemeClr val="tx2"/>
            </a:solidFill>
            <a:miter lim="800000"/>
            <a:headEnd/>
            <a:tailEnd/>
          </a:ln>
          <a:effectLst>
            <a:outerShdw blurRad="63500" dist="101600" dir="2700000" algn="ctr" rotWithShape="0">
              <a:schemeClr val="bg2">
                <a:alpha val="74998"/>
              </a:schemeClr>
            </a:outerShdw>
          </a:effectLst>
        </p:spPr>
      </p:pic>
      <p:sp>
        <p:nvSpPr>
          <p:cNvPr id="76806" name="Rectangle 6"/>
          <p:cNvSpPr>
            <a:spLocks noChangeArrowheads="1"/>
          </p:cNvSpPr>
          <p:nvPr/>
        </p:nvSpPr>
        <p:spPr bwMode="auto">
          <a:xfrm>
            <a:off x="3265488" y="882650"/>
            <a:ext cx="2768600" cy="3360738"/>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6807" name="Picture 7" descr="sm_table"/>
          <p:cNvPicPr>
            <a:picLocks noChangeAspect="1" noChangeArrowheads="1"/>
          </p:cNvPicPr>
          <p:nvPr/>
        </p:nvPicPr>
        <p:blipFill>
          <a:blip r:embed="rId6"/>
          <a:srcRect/>
          <a:stretch>
            <a:fillRect/>
          </a:stretch>
        </p:blipFill>
        <p:spPr bwMode="auto">
          <a:xfrm>
            <a:off x="3487738" y="2898775"/>
            <a:ext cx="4052887" cy="1435100"/>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76810" name="Rectangle 10"/>
          <p:cNvSpPr>
            <a:spLocks noChangeArrowheads="1"/>
          </p:cNvSpPr>
          <p:nvPr/>
        </p:nvSpPr>
        <p:spPr bwMode="auto">
          <a:xfrm>
            <a:off x="3471863" y="2876550"/>
            <a:ext cx="4059237" cy="1455738"/>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6809" name="Picture 9" descr="muse_article_sm"/>
          <p:cNvPicPr>
            <a:picLocks noChangeAspect="1" noChangeArrowheads="1"/>
          </p:cNvPicPr>
          <p:nvPr/>
        </p:nvPicPr>
        <p:blipFill>
          <a:blip r:embed="rId7"/>
          <a:srcRect/>
          <a:stretch>
            <a:fillRect/>
          </a:stretch>
        </p:blipFill>
        <p:spPr bwMode="auto">
          <a:xfrm>
            <a:off x="901700" y="2244725"/>
            <a:ext cx="3009900" cy="4470400"/>
          </a:xfrm>
          <a:prstGeom prst="rect">
            <a:avLst/>
          </a:prstGeom>
          <a:noFill/>
          <a:effectLst>
            <a:outerShdw blurRad="63500" dist="38099" dir="2700000" algn="ctr" rotWithShape="0">
              <a:srgbClr val="000000">
                <a:alpha val="74998"/>
              </a:srgbClr>
            </a:outerShdw>
          </a:effectLst>
        </p:spPr>
      </p:pic>
      <p:sp>
        <p:nvSpPr>
          <p:cNvPr id="76811" name="Rectangle 11"/>
          <p:cNvSpPr>
            <a:spLocks noChangeArrowheads="1"/>
          </p:cNvSpPr>
          <p:nvPr/>
        </p:nvSpPr>
        <p:spPr bwMode="auto">
          <a:xfrm>
            <a:off x="3957638" y="5518150"/>
            <a:ext cx="2708275" cy="457200"/>
          </a:xfrm>
          <a:prstGeom prst="rect">
            <a:avLst/>
          </a:prstGeom>
          <a:noFill/>
          <a:ln w="9525">
            <a:noFill/>
            <a:miter lim="800000"/>
            <a:headEnd/>
            <a:tailEnd/>
          </a:ln>
        </p:spPr>
        <p:txBody>
          <a:bodyPr wrap="none">
            <a:prstTxWarp prst="textNoShape">
              <a:avLst/>
            </a:prstTxWarp>
            <a:spAutoFit/>
          </a:bodyPr>
          <a:lstStyle/>
          <a:p>
            <a:r>
              <a:rPr lang="en-US"/>
              <a:t>Scholarly literature</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folks"/>
          <p:cNvPicPr>
            <a:picLocks noChangeAspect="1" noChangeArrowheads="1"/>
          </p:cNvPicPr>
          <p:nvPr/>
        </p:nvPicPr>
        <p:blipFill>
          <a:blip r:embed="rId3"/>
          <a:srcRect/>
          <a:stretch>
            <a:fillRect/>
          </a:stretch>
        </p:blipFill>
        <p:spPr bwMode="auto">
          <a:xfrm>
            <a:off x="228600" y="228600"/>
            <a:ext cx="5016500" cy="2857500"/>
          </a:xfrm>
          <a:prstGeom prst="rect">
            <a:avLst/>
          </a:prstGeom>
          <a:noFill/>
          <a:effectLst>
            <a:outerShdw blurRad="63500" dist="38099" dir="2700000" algn="ctr" rotWithShape="0">
              <a:srgbClr val="000000">
                <a:alpha val="74998"/>
              </a:srgbClr>
            </a:outerShdw>
          </a:effectLst>
        </p:spPr>
      </p:pic>
      <p:pic>
        <p:nvPicPr>
          <p:cNvPr id="78851" name="Picture 3" descr="cpsdata1"/>
          <p:cNvPicPr>
            <a:picLocks noChangeAspect="1" noChangeArrowheads="1"/>
          </p:cNvPicPr>
          <p:nvPr/>
        </p:nvPicPr>
        <p:blipFill>
          <a:blip r:embed="rId4"/>
          <a:srcRect/>
          <a:stretch>
            <a:fillRect/>
          </a:stretch>
        </p:blipFill>
        <p:spPr bwMode="auto">
          <a:xfrm>
            <a:off x="404813" y="647700"/>
            <a:ext cx="5562600" cy="2466975"/>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78852" name="Rectangle 4"/>
          <p:cNvSpPr>
            <a:spLocks noChangeArrowheads="1"/>
          </p:cNvSpPr>
          <p:nvPr/>
        </p:nvSpPr>
        <p:spPr bwMode="auto">
          <a:xfrm>
            <a:off x="406400" y="655638"/>
            <a:ext cx="5557838" cy="2446337"/>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8853" name="Picture 5" descr="blsunempl_agg_data"/>
          <p:cNvPicPr>
            <a:picLocks noChangeAspect="1" noChangeArrowheads="1"/>
          </p:cNvPicPr>
          <p:nvPr/>
        </p:nvPicPr>
        <p:blipFill>
          <a:blip r:embed="rId5"/>
          <a:srcRect/>
          <a:stretch>
            <a:fillRect/>
          </a:stretch>
        </p:blipFill>
        <p:spPr bwMode="auto">
          <a:xfrm>
            <a:off x="3290888" y="884238"/>
            <a:ext cx="2743200" cy="3365500"/>
          </a:xfrm>
          <a:prstGeom prst="rect">
            <a:avLst/>
          </a:prstGeom>
          <a:noFill/>
          <a:ln w="9525">
            <a:solidFill>
              <a:schemeClr val="tx2"/>
            </a:solidFill>
            <a:miter lim="800000"/>
            <a:headEnd/>
            <a:tailEnd/>
          </a:ln>
          <a:effectLst>
            <a:outerShdw blurRad="63500" dist="101600" dir="2700000" algn="ctr" rotWithShape="0">
              <a:schemeClr val="bg2">
                <a:alpha val="74998"/>
              </a:schemeClr>
            </a:outerShdw>
          </a:effectLst>
        </p:spPr>
      </p:pic>
      <p:sp>
        <p:nvSpPr>
          <p:cNvPr id="78854" name="Rectangle 6"/>
          <p:cNvSpPr>
            <a:spLocks noChangeArrowheads="1"/>
          </p:cNvSpPr>
          <p:nvPr/>
        </p:nvSpPr>
        <p:spPr bwMode="auto">
          <a:xfrm>
            <a:off x="3265488" y="882650"/>
            <a:ext cx="2768600" cy="3360738"/>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8855" name="Picture 7" descr="sm_table"/>
          <p:cNvPicPr>
            <a:picLocks noChangeAspect="1" noChangeArrowheads="1"/>
          </p:cNvPicPr>
          <p:nvPr/>
        </p:nvPicPr>
        <p:blipFill>
          <a:blip r:embed="rId6"/>
          <a:srcRect/>
          <a:stretch>
            <a:fillRect/>
          </a:stretch>
        </p:blipFill>
        <p:spPr bwMode="auto">
          <a:xfrm>
            <a:off x="3487738" y="2898775"/>
            <a:ext cx="4052887" cy="1435100"/>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pic>
        <p:nvPicPr>
          <p:cNvPr id="78857" name="Picture 9" descr="muse_article_sm"/>
          <p:cNvPicPr>
            <a:picLocks noChangeAspect="1" noChangeArrowheads="1"/>
          </p:cNvPicPr>
          <p:nvPr/>
        </p:nvPicPr>
        <p:blipFill>
          <a:blip r:embed="rId7"/>
          <a:srcRect/>
          <a:stretch>
            <a:fillRect/>
          </a:stretch>
        </p:blipFill>
        <p:spPr bwMode="auto">
          <a:xfrm>
            <a:off x="901700" y="2244725"/>
            <a:ext cx="3009900" cy="4470400"/>
          </a:xfrm>
          <a:prstGeom prst="rect">
            <a:avLst/>
          </a:prstGeom>
          <a:noFill/>
          <a:effectLst>
            <a:outerShdw blurRad="63500" dist="38099" dir="2700000" algn="ctr" rotWithShape="0">
              <a:srgbClr val="000000">
                <a:alpha val="74998"/>
              </a:srgbClr>
            </a:outerShdw>
          </a:effectLst>
        </p:spPr>
      </p:pic>
      <p:sp>
        <p:nvSpPr>
          <p:cNvPr id="78856" name="Rectangle 8"/>
          <p:cNvSpPr>
            <a:spLocks noChangeArrowheads="1"/>
          </p:cNvSpPr>
          <p:nvPr/>
        </p:nvSpPr>
        <p:spPr bwMode="auto">
          <a:xfrm>
            <a:off x="890588" y="2232025"/>
            <a:ext cx="3017837" cy="4475163"/>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sp>
        <p:nvSpPr>
          <p:cNvPr id="78860" name="Rectangle 12"/>
          <p:cNvSpPr>
            <a:spLocks noChangeArrowheads="1"/>
          </p:cNvSpPr>
          <p:nvPr/>
        </p:nvSpPr>
        <p:spPr bwMode="auto">
          <a:xfrm>
            <a:off x="3927475" y="2895600"/>
            <a:ext cx="3621088" cy="1466850"/>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78863" name="Picture 15" descr="usatoday2"/>
          <p:cNvPicPr>
            <a:picLocks noChangeAspect="1" noChangeArrowheads="1"/>
          </p:cNvPicPr>
          <p:nvPr/>
        </p:nvPicPr>
        <p:blipFill>
          <a:blip r:embed="rId8"/>
          <a:srcRect/>
          <a:stretch>
            <a:fillRect/>
          </a:stretch>
        </p:blipFill>
        <p:spPr bwMode="auto">
          <a:xfrm>
            <a:off x="4953000" y="3962400"/>
            <a:ext cx="4013200" cy="2667000"/>
          </a:xfrm>
          <a:prstGeom prst="rect">
            <a:avLst/>
          </a:prstGeom>
          <a:noFill/>
          <a:effectLst>
            <a:outerShdw blurRad="63500" dist="38099" dir="2700000" algn="ctr" rotWithShape="0">
              <a:srgbClr val="000000">
                <a:alpha val="74998"/>
              </a:srgbClr>
            </a:outerShdw>
          </a:effectLst>
        </p:spPr>
      </p:pic>
      <p:sp>
        <p:nvSpPr>
          <p:cNvPr id="78864" name="Text Box 16"/>
          <p:cNvSpPr txBox="1">
            <a:spLocks noChangeArrowheads="1"/>
          </p:cNvSpPr>
          <p:nvPr/>
        </p:nvSpPr>
        <p:spPr bwMode="auto">
          <a:xfrm>
            <a:off x="2905125" y="5173663"/>
            <a:ext cx="2074863" cy="46672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a:t>Popular press</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14400" y="773113"/>
            <a:ext cx="8001000" cy="1143000"/>
          </a:xfrm>
        </p:spPr>
        <p:txBody>
          <a:bodyPr/>
          <a:lstStyle/>
          <a:p>
            <a:r>
              <a:rPr lang="en-US"/>
              <a:t>Continuum of access</a:t>
            </a:r>
          </a:p>
        </p:txBody>
      </p:sp>
      <p:sp>
        <p:nvSpPr>
          <p:cNvPr id="90115" name="Rectangle 3"/>
          <p:cNvSpPr>
            <a:spLocks noGrp="1" noChangeArrowheads="1"/>
          </p:cNvSpPr>
          <p:nvPr>
            <p:ph idx="1"/>
          </p:nvPr>
        </p:nvSpPr>
        <p:spPr>
          <a:xfrm>
            <a:off x="914400" y="2362200"/>
            <a:ext cx="8001000" cy="4067175"/>
          </a:xfrm>
        </p:spPr>
        <p:txBody>
          <a:bodyPr/>
          <a:lstStyle/>
          <a:p>
            <a:pPr>
              <a:lnSpc>
                <a:spcPct val="90000"/>
              </a:lnSpc>
            </a:pPr>
            <a:r>
              <a:rPr lang="en-US" sz="2400" dirty="0"/>
              <a:t>Microdata</a:t>
            </a:r>
            <a:endParaRPr lang="en-US" sz="2400" dirty="0" smtClean="0"/>
          </a:p>
          <a:p>
            <a:pPr lvl="1">
              <a:lnSpc>
                <a:spcPct val="90000"/>
              </a:lnSpc>
            </a:pPr>
            <a:r>
              <a:rPr lang="en-US" sz="2000" dirty="0" smtClean="0"/>
              <a:t>Confidential microdata</a:t>
            </a:r>
          </a:p>
          <a:p>
            <a:pPr lvl="1">
              <a:lnSpc>
                <a:spcPct val="90000"/>
              </a:lnSpc>
            </a:pPr>
            <a:r>
              <a:rPr lang="en-US" sz="2000" dirty="0" smtClean="0"/>
              <a:t>Public </a:t>
            </a:r>
            <a:r>
              <a:rPr lang="en-US" sz="2000" dirty="0"/>
              <a:t>use microdata</a:t>
            </a:r>
            <a:endParaRPr lang="en-US" sz="2000" dirty="0" smtClean="0"/>
          </a:p>
          <a:p>
            <a:pPr>
              <a:lnSpc>
                <a:spcPct val="90000"/>
              </a:lnSpc>
            </a:pPr>
            <a:r>
              <a:rPr lang="en-US" sz="2400" dirty="0" smtClean="0"/>
              <a:t>Aggregate </a:t>
            </a:r>
            <a:r>
              <a:rPr lang="en-US" sz="2400" dirty="0"/>
              <a:t>data</a:t>
            </a:r>
          </a:p>
          <a:p>
            <a:pPr>
              <a:lnSpc>
                <a:spcPct val="90000"/>
              </a:lnSpc>
            </a:pPr>
            <a:r>
              <a:rPr lang="en-US" sz="2400" dirty="0"/>
              <a:t>Databases</a:t>
            </a:r>
          </a:p>
          <a:p>
            <a:pPr>
              <a:lnSpc>
                <a:spcPct val="90000"/>
              </a:lnSpc>
            </a:pPr>
            <a:r>
              <a:rPr lang="en-US" sz="2400" dirty="0" err="1"/>
              <a:t>eTables</a:t>
            </a:r>
            <a:r>
              <a:rPr lang="en-US" sz="2400" dirty="0"/>
              <a:t> (digital, tabular, on the web or on CD, etc.)</a:t>
            </a:r>
          </a:p>
          <a:p>
            <a:pPr>
              <a:lnSpc>
                <a:spcPct val="90000"/>
              </a:lnSpc>
            </a:pPr>
            <a:r>
              <a:rPr lang="en-US" sz="2400" dirty="0" err="1"/>
              <a:t>ePublications</a:t>
            </a:r>
            <a:r>
              <a:rPr lang="en-US" sz="2400" dirty="0"/>
              <a:t> (on the web or CD. Reports, statistical abstracts, etc.)</a:t>
            </a:r>
          </a:p>
          <a:p>
            <a:pPr>
              <a:lnSpc>
                <a:spcPct val="90000"/>
              </a:lnSpc>
            </a:pPr>
            <a:r>
              <a:rPr lang="en-US" sz="2400" dirty="0"/>
              <a:t>Scholarly publications</a:t>
            </a:r>
          </a:p>
          <a:p>
            <a:pPr>
              <a:lnSpc>
                <a:spcPct val="90000"/>
              </a:lnSpc>
            </a:pPr>
            <a:r>
              <a:rPr lang="en-US" sz="2400" dirty="0"/>
              <a:t>Popular press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 of statistical information</a:t>
            </a:r>
            <a:endParaRPr lang="en-US" dirty="0"/>
          </a:p>
        </p:txBody>
      </p:sp>
      <p:graphicFrame>
        <p:nvGraphicFramePr>
          <p:cNvPr id="95234" name="Object 2"/>
          <p:cNvGraphicFramePr>
            <a:graphicFrameLocks noChangeAspect="1"/>
          </p:cNvGraphicFramePr>
          <p:nvPr/>
        </p:nvGraphicFramePr>
        <p:xfrm>
          <a:off x="793136" y="1823734"/>
          <a:ext cx="7435820" cy="3853724"/>
        </p:xfrm>
        <a:graphic>
          <a:graphicData uri="http://schemas.openxmlformats.org/presentationml/2006/ole">
            <mc:AlternateContent xmlns:mc="http://schemas.openxmlformats.org/markup-compatibility/2006">
              <mc:Choice xmlns:v="urn:schemas-microsoft-com:vml" Requires="v">
                <p:oleObj spid="_x0000_s95243" name="Microsoft Organization Chart" r:id="rId3" imgW="11074400" imgH="5740400" progId="MSOrgChart.2">
                  <p:embed followColorScheme="full"/>
                </p:oleObj>
              </mc:Choice>
              <mc:Fallback>
                <p:oleObj name="Microsoft Organization Chart" r:id="rId3" imgW="11074400" imgH="5740400" progId="MSOrgChart.2">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36" y="1823734"/>
                        <a:ext cx="7435820" cy="385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063" y="838200"/>
            <a:ext cx="8396287" cy="711200"/>
            <a:chOff x="111" y="2930"/>
            <a:chExt cx="5289" cy="448"/>
          </a:xfrm>
        </p:grpSpPr>
        <p:sp>
          <p:nvSpPr>
            <p:cNvPr id="162819" name="Text Box 3"/>
            <p:cNvSpPr txBox="1">
              <a:spLocks noChangeArrowheads="1"/>
            </p:cNvSpPr>
            <p:nvPr/>
          </p:nvSpPr>
          <p:spPr bwMode="auto">
            <a:xfrm>
              <a:off x="3244" y="3147"/>
              <a:ext cx="1020" cy="231"/>
            </a:xfrm>
            <a:prstGeom prst="rect">
              <a:avLst/>
            </a:prstGeom>
            <a:noFill/>
            <a:ln w="9525">
              <a:noFill/>
              <a:miter lim="800000"/>
              <a:headEnd/>
              <a:tailEnd/>
            </a:ln>
          </p:spPr>
          <p:txBody>
            <a:bodyPr>
              <a:prstTxWarp prst="textNoShape">
                <a:avLst/>
              </a:prstTxWarp>
              <a:spAutoFit/>
            </a:bodyPr>
            <a:lstStyle/>
            <a:p>
              <a:r>
                <a:rPr lang="en-US" sz="1800"/>
                <a:t>popular press</a:t>
              </a:r>
            </a:p>
          </p:txBody>
        </p:sp>
        <p:sp>
          <p:nvSpPr>
            <p:cNvPr id="162820" name="Rectangle 4"/>
            <p:cNvSpPr>
              <a:spLocks noChangeArrowheads="1"/>
            </p:cNvSpPr>
            <p:nvPr/>
          </p:nvSpPr>
          <p:spPr bwMode="auto">
            <a:xfrm>
              <a:off x="111" y="2930"/>
              <a:ext cx="1549" cy="231"/>
            </a:xfrm>
            <a:prstGeom prst="rect">
              <a:avLst/>
            </a:prstGeom>
            <a:noFill/>
            <a:ln w="9525">
              <a:noFill/>
              <a:miter lim="800000"/>
              <a:headEnd/>
              <a:tailEnd/>
            </a:ln>
          </p:spPr>
          <p:txBody>
            <a:bodyPr wrap="none">
              <a:prstTxWarp prst="textNoShape">
                <a:avLst/>
              </a:prstTxWarp>
              <a:spAutoFit/>
            </a:bodyPr>
            <a:lstStyle/>
            <a:p>
              <a:r>
                <a:rPr lang="en-US" sz="1800"/>
                <a:t>Confidential microdata</a:t>
              </a:r>
            </a:p>
          </p:txBody>
        </p:sp>
        <p:sp>
          <p:nvSpPr>
            <p:cNvPr id="162821" name="Rectangle 5"/>
            <p:cNvSpPr>
              <a:spLocks noChangeArrowheads="1"/>
            </p:cNvSpPr>
            <p:nvPr/>
          </p:nvSpPr>
          <p:spPr bwMode="auto">
            <a:xfrm>
              <a:off x="356" y="3147"/>
              <a:ext cx="1453" cy="231"/>
            </a:xfrm>
            <a:prstGeom prst="rect">
              <a:avLst/>
            </a:prstGeom>
            <a:noFill/>
            <a:ln w="9525">
              <a:noFill/>
              <a:miter lim="800000"/>
              <a:headEnd/>
              <a:tailEnd/>
            </a:ln>
          </p:spPr>
          <p:txBody>
            <a:bodyPr wrap="none">
              <a:prstTxWarp prst="textNoShape">
                <a:avLst/>
              </a:prstTxWarp>
              <a:spAutoFit/>
            </a:bodyPr>
            <a:lstStyle/>
            <a:p>
              <a:r>
                <a:rPr lang="en-US" sz="1800"/>
                <a:t>Public use microdata</a:t>
              </a:r>
            </a:p>
          </p:txBody>
        </p:sp>
        <p:sp>
          <p:nvSpPr>
            <p:cNvPr id="162822" name="Rectangle 6"/>
            <p:cNvSpPr>
              <a:spLocks noChangeArrowheads="1"/>
            </p:cNvSpPr>
            <p:nvPr/>
          </p:nvSpPr>
          <p:spPr bwMode="auto">
            <a:xfrm>
              <a:off x="2131" y="3147"/>
              <a:ext cx="781" cy="231"/>
            </a:xfrm>
            <a:prstGeom prst="rect">
              <a:avLst/>
            </a:prstGeom>
            <a:noFill/>
            <a:ln w="9525">
              <a:noFill/>
              <a:miter lim="800000"/>
              <a:headEnd/>
              <a:tailEnd/>
            </a:ln>
          </p:spPr>
          <p:txBody>
            <a:bodyPr wrap="none">
              <a:prstTxWarp prst="textNoShape">
                <a:avLst/>
              </a:prstTxWarp>
              <a:spAutoFit/>
            </a:bodyPr>
            <a:lstStyle/>
            <a:p>
              <a:r>
                <a:rPr lang="en-US" sz="1800"/>
                <a:t>databases</a:t>
              </a:r>
            </a:p>
          </p:txBody>
        </p:sp>
        <p:sp>
          <p:nvSpPr>
            <p:cNvPr id="162823" name="Rectangle 7"/>
            <p:cNvSpPr>
              <a:spLocks noChangeArrowheads="1"/>
            </p:cNvSpPr>
            <p:nvPr/>
          </p:nvSpPr>
          <p:spPr bwMode="auto">
            <a:xfrm>
              <a:off x="4427" y="3147"/>
              <a:ext cx="973" cy="231"/>
            </a:xfrm>
            <a:prstGeom prst="rect">
              <a:avLst/>
            </a:prstGeom>
            <a:noFill/>
            <a:ln w="9525">
              <a:noFill/>
              <a:miter lim="800000"/>
              <a:headEnd/>
              <a:tailEnd/>
            </a:ln>
          </p:spPr>
          <p:txBody>
            <a:bodyPr wrap="none">
              <a:prstTxWarp prst="textNoShape">
                <a:avLst/>
              </a:prstTxWarp>
              <a:spAutoFit/>
            </a:bodyPr>
            <a:lstStyle/>
            <a:p>
              <a:r>
                <a:rPr lang="en-US" sz="1800"/>
                <a:t>ePublications</a:t>
              </a:r>
            </a:p>
          </p:txBody>
        </p:sp>
        <p:sp>
          <p:nvSpPr>
            <p:cNvPr id="162824" name="Rectangle 8"/>
            <p:cNvSpPr>
              <a:spLocks noChangeArrowheads="1"/>
            </p:cNvSpPr>
            <p:nvPr/>
          </p:nvSpPr>
          <p:spPr bwMode="auto">
            <a:xfrm>
              <a:off x="1856" y="2930"/>
              <a:ext cx="1101" cy="231"/>
            </a:xfrm>
            <a:prstGeom prst="rect">
              <a:avLst/>
            </a:prstGeom>
            <a:noFill/>
            <a:ln w="9525">
              <a:noFill/>
              <a:miter lim="800000"/>
              <a:headEnd/>
              <a:tailEnd/>
            </a:ln>
          </p:spPr>
          <p:txBody>
            <a:bodyPr wrap="none">
              <a:prstTxWarp prst="textNoShape">
                <a:avLst/>
              </a:prstTxWarp>
              <a:spAutoFit/>
            </a:bodyPr>
            <a:lstStyle/>
            <a:p>
              <a:r>
                <a:rPr lang="en-US" sz="1800"/>
                <a:t>Aggregate data</a:t>
              </a:r>
            </a:p>
          </p:txBody>
        </p:sp>
        <p:sp>
          <p:nvSpPr>
            <p:cNvPr id="162825" name="Rectangle 9"/>
            <p:cNvSpPr>
              <a:spLocks noChangeArrowheads="1"/>
            </p:cNvSpPr>
            <p:nvPr/>
          </p:nvSpPr>
          <p:spPr bwMode="auto">
            <a:xfrm>
              <a:off x="4519" y="2930"/>
              <a:ext cx="628" cy="231"/>
            </a:xfrm>
            <a:prstGeom prst="rect">
              <a:avLst/>
            </a:prstGeom>
            <a:noFill/>
            <a:ln w="9525">
              <a:noFill/>
              <a:miter lim="800000"/>
              <a:headEnd/>
              <a:tailEnd/>
            </a:ln>
          </p:spPr>
          <p:txBody>
            <a:bodyPr wrap="none">
              <a:prstTxWarp prst="textNoShape">
                <a:avLst/>
              </a:prstTxWarp>
              <a:spAutoFit/>
            </a:bodyPr>
            <a:lstStyle/>
            <a:p>
              <a:r>
                <a:rPr lang="en-US" sz="1800"/>
                <a:t>eTables</a:t>
              </a:r>
            </a:p>
          </p:txBody>
        </p:sp>
        <p:sp>
          <p:nvSpPr>
            <p:cNvPr id="162826" name="Rectangle 10"/>
            <p:cNvSpPr>
              <a:spLocks noChangeArrowheads="1"/>
            </p:cNvSpPr>
            <p:nvPr/>
          </p:nvSpPr>
          <p:spPr bwMode="auto">
            <a:xfrm>
              <a:off x="3102" y="2930"/>
              <a:ext cx="1309" cy="231"/>
            </a:xfrm>
            <a:prstGeom prst="rect">
              <a:avLst/>
            </a:prstGeom>
            <a:noFill/>
            <a:ln w="9525">
              <a:noFill/>
              <a:miter lim="800000"/>
              <a:headEnd/>
              <a:tailEnd/>
            </a:ln>
          </p:spPr>
          <p:txBody>
            <a:bodyPr wrap="none">
              <a:prstTxWarp prst="textNoShape">
                <a:avLst/>
              </a:prstTxWarp>
              <a:spAutoFit/>
            </a:bodyPr>
            <a:lstStyle/>
            <a:p>
              <a:r>
                <a:rPr lang="en-US" sz="1800"/>
                <a:t>Scholarly literature</a:t>
              </a:r>
            </a:p>
          </p:txBody>
        </p:sp>
      </p:grpSp>
      <p:sp>
        <p:nvSpPr>
          <p:cNvPr id="162827" name="Rectangle 11"/>
          <p:cNvSpPr>
            <a:spLocks noChangeArrowheads="1"/>
          </p:cNvSpPr>
          <p:nvPr/>
        </p:nvSpPr>
        <p:spPr bwMode="auto">
          <a:xfrm>
            <a:off x="571500" y="228600"/>
            <a:ext cx="8001000" cy="612775"/>
          </a:xfrm>
          <a:prstGeom prst="rect">
            <a:avLst/>
          </a:prstGeom>
          <a:noFill/>
          <a:ln w="9525">
            <a:noFill/>
            <a:miter lim="800000"/>
            <a:headEnd/>
            <a:tailEnd/>
          </a:ln>
          <a:effectLst/>
        </p:spPr>
        <p:txBody>
          <a:bodyPr anchor="b">
            <a:prstTxWarp prst="textNoShape">
              <a:avLst/>
            </a:prstTxWarp>
          </a:bodyPr>
          <a:lstStyle/>
          <a:p>
            <a:pPr eaLnBrk="1" hangingPunct="1">
              <a:lnSpc>
                <a:spcPct val="90000"/>
              </a:lnSpc>
            </a:pPr>
            <a:r>
              <a:rPr lang="en-US" sz="2800">
                <a:solidFill>
                  <a:schemeClr val="tx2"/>
                </a:solidFill>
              </a:rPr>
              <a:t>Continuum of access</a:t>
            </a:r>
            <a:endParaRPr lang="en-US" sz="3600" b="1">
              <a:solidFill>
                <a:schemeClr val="tx2"/>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063" y="838200"/>
            <a:ext cx="8396287" cy="711200"/>
            <a:chOff x="111" y="2930"/>
            <a:chExt cx="5289" cy="448"/>
          </a:xfrm>
        </p:grpSpPr>
        <p:sp>
          <p:nvSpPr>
            <p:cNvPr id="164867" name="Text Box 3"/>
            <p:cNvSpPr txBox="1">
              <a:spLocks noChangeArrowheads="1"/>
            </p:cNvSpPr>
            <p:nvPr/>
          </p:nvSpPr>
          <p:spPr bwMode="auto">
            <a:xfrm>
              <a:off x="3244" y="3147"/>
              <a:ext cx="1020" cy="231"/>
            </a:xfrm>
            <a:prstGeom prst="rect">
              <a:avLst/>
            </a:prstGeom>
            <a:noFill/>
            <a:ln w="9525">
              <a:noFill/>
              <a:miter lim="800000"/>
              <a:headEnd/>
              <a:tailEnd/>
            </a:ln>
          </p:spPr>
          <p:txBody>
            <a:bodyPr>
              <a:prstTxWarp prst="textNoShape">
                <a:avLst/>
              </a:prstTxWarp>
              <a:spAutoFit/>
            </a:bodyPr>
            <a:lstStyle/>
            <a:p>
              <a:r>
                <a:rPr lang="en-US" sz="1800"/>
                <a:t>popular press</a:t>
              </a:r>
            </a:p>
          </p:txBody>
        </p:sp>
        <p:sp>
          <p:nvSpPr>
            <p:cNvPr id="164868" name="Rectangle 4"/>
            <p:cNvSpPr>
              <a:spLocks noChangeArrowheads="1"/>
            </p:cNvSpPr>
            <p:nvPr/>
          </p:nvSpPr>
          <p:spPr bwMode="auto">
            <a:xfrm>
              <a:off x="111" y="2930"/>
              <a:ext cx="1549" cy="231"/>
            </a:xfrm>
            <a:prstGeom prst="rect">
              <a:avLst/>
            </a:prstGeom>
            <a:noFill/>
            <a:ln w="9525">
              <a:noFill/>
              <a:miter lim="800000"/>
              <a:headEnd/>
              <a:tailEnd/>
            </a:ln>
          </p:spPr>
          <p:txBody>
            <a:bodyPr wrap="none">
              <a:prstTxWarp prst="textNoShape">
                <a:avLst/>
              </a:prstTxWarp>
              <a:spAutoFit/>
            </a:bodyPr>
            <a:lstStyle/>
            <a:p>
              <a:r>
                <a:rPr lang="en-US" sz="1800"/>
                <a:t>Confidential microdata</a:t>
              </a:r>
            </a:p>
          </p:txBody>
        </p:sp>
        <p:sp>
          <p:nvSpPr>
            <p:cNvPr id="164869" name="Rectangle 5"/>
            <p:cNvSpPr>
              <a:spLocks noChangeArrowheads="1"/>
            </p:cNvSpPr>
            <p:nvPr/>
          </p:nvSpPr>
          <p:spPr bwMode="auto">
            <a:xfrm>
              <a:off x="356" y="3147"/>
              <a:ext cx="1453" cy="231"/>
            </a:xfrm>
            <a:prstGeom prst="rect">
              <a:avLst/>
            </a:prstGeom>
            <a:noFill/>
            <a:ln w="9525">
              <a:noFill/>
              <a:miter lim="800000"/>
              <a:headEnd/>
              <a:tailEnd/>
            </a:ln>
          </p:spPr>
          <p:txBody>
            <a:bodyPr wrap="none">
              <a:prstTxWarp prst="textNoShape">
                <a:avLst/>
              </a:prstTxWarp>
              <a:spAutoFit/>
            </a:bodyPr>
            <a:lstStyle/>
            <a:p>
              <a:r>
                <a:rPr lang="en-US" sz="1800"/>
                <a:t>Public use microdata</a:t>
              </a:r>
            </a:p>
          </p:txBody>
        </p:sp>
        <p:sp>
          <p:nvSpPr>
            <p:cNvPr id="164870" name="Rectangle 6"/>
            <p:cNvSpPr>
              <a:spLocks noChangeArrowheads="1"/>
            </p:cNvSpPr>
            <p:nvPr/>
          </p:nvSpPr>
          <p:spPr bwMode="auto">
            <a:xfrm>
              <a:off x="2131" y="3147"/>
              <a:ext cx="781" cy="231"/>
            </a:xfrm>
            <a:prstGeom prst="rect">
              <a:avLst/>
            </a:prstGeom>
            <a:noFill/>
            <a:ln w="9525">
              <a:noFill/>
              <a:miter lim="800000"/>
              <a:headEnd/>
              <a:tailEnd/>
            </a:ln>
          </p:spPr>
          <p:txBody>
            <a:bodyPr wrap="none">
              <a:prstTxWarp prst="textNoShape">
                <a:avLst/>
              </a:prstTxWarp>
              <a:spAutoFit/>
            </a:bodyPr>
            <a:lstStyle/>
            <a:p>
              <a:r>
                <a:rPr lang="en-US" sz="1800"/>
                <a:t>databases</a:t>
              </a:r>
            </a:p>
          </p:txBody>
        </p:sp>
        <p:sp>
          <p:nvSpPr>
            <p:cNvPr id="164871" name="Rectangle 7"/>
            <p:cNvSpPr>
              <a:spLocks noChangeArrowheads="1"/>
            </p:cNvSpPr>
            <p:nvPr/>
          </p:nvSpPr>
          <p:spPr bwMode="auto">
            <a:xfrm>
              <a:off x="4427" y="3147"/>
              <a:ext cx="973" cy="231"/>
            </a:xfrm>
            <a:prstGeom prst="rect">
              <a:avLst/>
            </a:prstGeom>
            <a:noFill/>
            <a:ln w="9525">
              <a:noFill/>
              <a:miter lim="800000"/>
              <a:headEnd/>
              <a:tailEnd/>
            </a:ln>
          </p:spPr>
          <p:txBody>
            <a:bodyPr wrap="none">
              <a:prstTxWarp prst="textNoShape">
                <a:avLst/>
              </a:prstTxWarp>
              <a:spAutoFit/>
            </a:bodyPr>
            <a:lstStyle/>
            <a:p>
              <a:r>
                <a:rPr lang="en-US" sz="1800"/>
                <a:t>ePublications</a:t>
              </a:r>
            </a:p>
          </p:txBody>
        </p:sp>
        <p:sp>
          <p:nvSpPr>
            <p:cNvPr id="164872" name="Rectangle 8"/>
            <p:cNvSpPr>
              <a:spLocks noChangeArrowheads="1"/>
            </p:cNvSpPr>
            <p:nvPr/>
          </p:nvSpPr>
          <p:spPr bwMode="auto">
            <a:xfrm>
              <a:off x="1856" y="2930"/>
              <a:ext cx="1101" cy="231"/>
            </a:xfrm>
            <a:prstGeom prst="rect">
              <a:avLst/>
            </a:prstGeom>
            <a:noFill/>
            <a:ln w="9525">
              <a:noFill/>
              <a:miter lim="800000"/>
              <a:headEnd/>
              <a:tailEnd/>
            </a:ln>
          </p:spPr>
          <p:txBody>
            <a:bodyPr wrap="none">
              <a:prstTxWarp prst="textNoShape">
                <a:avLst/>
              </a:prstTxWarp>
              <a:spAutoFit/>
            </a:bodyPr>
            <a:lstStyle/>
            <a:p>
              <a:r>
                <a:rPr lang="en-US" sz="1800"/>
                <a:t>Aggregate data</a:t>
              </a:r>
            </a:p>
          </p:txBody>
        </p:sp>
        <p:sp>
          <p:nvSpPr>
            <p:cNvPr id="164873" name="Rectangle 9"/>
            <p:cNvSpPr>
              <a:spLocks noChangeArrowheads="1"/>
            </p:cNvSpPr>
            <p:nvPr/>
          </p:nvSpPr>
          <p:spPr bwMode="auto">
            <a:xfrm>
              <a:off x="4519" y="2930"/>
              <a:ext cx="628" cy="231"/>
            </a:xfrm>
            <a:prstGeom prst="rect">
              <a:avLst/>
            </a:prstGeom>
            <a:noFill/>
            <a:ln w="9525">
              <a:noFill/>
              <a:miter lim="800000"/>
              <a:headEnd/>
              <a:tailEnd/>
            </a:ln>
          </p:spPr>
          <p:txBody>
            <a:bodyPr wrap="none">
              <a:prstTxWarp prst="textNoShape">
                <a:avLst/>
              </a:prstTxWarp>
              <a:spAutoFit/>
            </a:bodyPr>
            <a:lstStyle/>
            <a:p>
              <a:r>
                <a:rPr lang="en-US" sz="1800"/>
                <a:t>eTables</a:t>
              </a:r>
            </a:p>
          </p:txBody>
        </p:sp>
        <p:sp>
          <p:nvSpPr>
            <p:cNvPr id="164874" name="Rectangle 10"/>
            <p:cNvSpPr>
              <a:spLocks noChangeArrowheads="1"/>
            </p:cNvSpPr>
            <p:nvPr/>
          </p:nvSpPr>
          <p:spPr bwMode="auto">
            <a:xfrm>
              <a:off x="3102" y="2930"/>
              <a:ext cx="1309" cy="231"/>
            </a:xfrm>
            <a:prstGeom prst="rect">
              <a:avLst/>
            </a:prstGeom>
            <a:noFill/>
            <a:ln w="9525">
              <a:noFill/>
              <a:miter lim="800000"/>
              <a:headEnd/>
              <a:tailEnd/>
            </a:ln>
          </p:spPr>
          <p:txBody>
            <a:bodyPr wrap="none">
              <a:prstTxWarp prst="textNoShape">
                <a:avLst/>
              </a:prstTxWarp>
              <a:spAutoFit/>
            </a:bodyPr>
            <a:lstStyle/>
            <a:p>
              <a:r>
                <a:rPr lang="en-US" sz="1800"/>
                <a:t>Scholarly literature</a:t>
              </a:r>
            </a:p>
          </p:txBody>
        </p:sp>
      </p:grpSp>
      <p:grpSp>
        <p:nvGrpSpPr>
          <p:cNvPr id="3" name="Group 11"/>
          <p:cNvGrpSpPr>
            <a:grpSpLocks/>
          </p:cNvGrpSpPr>
          <p:nvPr/>
        </p:nvGrpSpPr>
        <p:grpSpPr bwMode="auto">
          <a:xfrm>
            <a:off x="1103313" y="1828800"/>
            <a:ext cx="6934200" cy="849313"/>
            <a:chOff x="672" y="2249"/>
            <a:chExt cx="4368" cy="535"/>
          </a:xfrm>
        </p:grpSpPr>
        <p:sp>
          <p:nvSpPr>
            <p:cNvPr id="164876" name="Text Box 12"/>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data</a:t>
              </a:r>
            </a:p>
          </p:txBody>
        </p:sp>
        <p:sp>
          <p:nvSpPr>
            <p:cNvPr id="164877" name="Text Box 13"/>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statistics</a:t>
              </a:r>
            </a:p>
          </p:txBody>
        </p:sp>
        <p:sp>
          <p:nvSpPr>
            <p:cNvPr id="164878" name="Text Box 14"/>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(CONTENT)</a:t>
              </a:r>
            </a:p>
          </p:txBody>
        </p:sp>
        <p:sp>
          <p:nvSpPr>
            <p:cNvPr id="164879" name="Line 15"/>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sp>
        <p:nvSpPr>
          <p:cNvPr id="164880" name="Rectangle 16"/>
          <p:cNvSpPr>
            <a:spLocks noChangeArrowheads="1"/>
          </p:cNvSpPr>
          <p:nvPr/>
        </p:nvSpPr>
        <p:spPr bwMode="auto">
          <a:xfrm>
            <a:off x="571500" y="228600"/>
            <a:ext cx="8001000" cy="612775"/>
          </a:xfrm>
          <a:prstGeom prst="rect">
            <a:avLst/>
          </a:prstGeom>
          <a:noFill/>
          <a:ln w="9525">
            <a:noFill/>
            <a:miter lim="800000"/>
            <a:headEnd/>
            <a:tailEnd/>
          </a:ln>
          <a:effectLst/>
        </p:spPr>
        <p:txBody>
          <a:bodyPr anchor="b">
            <a:prstTxWarp prst="textNoShape">
              <a:avLst/>
            </a:prstTxWarp>
          </a:bodyPr>
          <a:lstStyle/>
          <a:p>
            <a:pPr eaLnBrk="1" hangingPunct="1">
              <a:lnSpc>
                <a:spcPct val="90000"/>
              </a:lnSpc>
            </a:pPr>
            <a:r>
              <a:rPr lang="en-US" sz="2800">
                <a:solidFill>
                  <a:schemeClr val="tx2"/>
                </a:solidFill>
              </a:rPr>
              <a:t>Continuum of access</a:t>
            </a:r>
            <a:endParaRPr lang="en-US" sz="3600" b="1">
              <a:solidFill>
                <a:schemeClr val="tx2"/>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063" y="838200"/>
            <a:ext cx="8396287" cy="711200"/>
            <a:chOff x="111" y="2930"/>
            <a:chExt cx="5289" cy="448"/>
          </a:xfrm>
        </p:grpSpPr>
        <p:sp>
          <p:nvSpPr>
            <p:cNvPr id="166915" name="Text Box 3"/>
            <p:cNvSpPr txBox="1">
              <a:spLocks noChangeArrowheads="1"/>
            </p:cNvSpPr>
            <p:nvPr/>
          </p:nvSpPr>
          <p:spPr bwMode="auto">
            <a:xfrm>
              <a:off x="3244" y="3147"/>
              <a:ext cx="1020" cy="231"/>
            </a:xfrm>
            <a:prstGeom prst="rect">
              <a:avLst/>
            </a:prstGeom>
            <a:noFill/>
            <a:ln w="9525">
              <a:noFill/>
              <a:miter lim="800000"/>
              <a:headEnd/>
              <a:tailEnd/>
            </a:ln>
          </p:spPr>
          <p:txBody>
            <a:bodyPr>
              <a:prstTxWarp prst="textNoShape">
                <a:avLst/>
              </a:prstTxWarp>
              <a:spAutoFit/>
            </a:bodyPr>
            <a:lstStyle/>
            <a:p>
              <a:r>
                <a:rPr lang="en-US" sz="1800"/>
                <a:t>popular press</a:t>
              </a:r>
            </a:p>
          </p:txBody>
        </p:sp>
        <p:sp>
          <p:nvSpPr>
            <p:cNvPr id="166916" name="Rectangle 4"/>
            <p:cNvSpPr>
              <a:spLocks noChangeArrowheads="1"/>
            </p:cNvSpPr>
            <p:nvPr/>
          </p:nvSpPr>
          <p:spPr bwMode="auto">
            <a:xfrm>
              <a:off x="111" y="2930"/>
              <a:ext cx="1549" cy="231"/>
            </a:xfrm>
            <a:prstGeom prst="rect">
              <a:avLst/>
            </a:prstGeom>
            <a:noFill/>
            <a:ln w="9525">
              <a:noFill/>
              <a:miter lim="800000"/>
              <a:headEnd/>
              <a:tailEnd/>
            </a:ln>
          </p:spPr>
          <p:txBody>
            <a:bodyPr wrap="none">
              <a:prstTxWarp prst="textNoShape">
                <a:avLst/>
              </a:prstTxWarp>
              <a:spAutoFit/>
            </a:bodyPr>
            <a:lstStyle/>
            <a:p>
              <a:r>
                <a:rPr lang="en-US" sz="1800"/>
                <a:t>Confidential microdata</a:t>
              </a:r>
            </a:p>
          </p:txBody>
        </p:sp>
        <p:sp>
          <p:nvSpPr>
            <p:cNvPr id="166917" name="Rectangle 5"/>
            <p:cNvSpPr>
              <a:spLocks noChangeArrowheads="1"/>
            </p:cNvSpPr>
            <p:nvPr/>
          </p:nvSpPr>
          <p:spPr bwMode="auto">
            <a:xfrm>
              <a:off x="356" y="3147"/>
              <a:ext cx="1453" cy="231"/>
            </a:xfrm>
            <a:prstGeom prst="rect">
              <a:avLst/>
            </a:prstGeom>
            <a:noFill/>
            <a:ln w="9525">
              <a:noFill/>
              <a:miter lim="800000"/>
              <a:headEnd/>
              <a:tailEnd/>
            </a:ln>
          </p:spPr>
          <p:txBody>
            <a:bodyPr wrap="none">
              <a:prstTxWarp prst="textNoShape">
                <a:avLst/>
              </a:prstTxWarp>
              <a:spAutoFit/>
            </a:bodyPr>
            <a:lstStyle/>
            <a:p>
              <a:r>
                <a:rPr lang="en-US" sz="1800"/>
                <a:t>Public use microdata</a:t>
              </a:r>
            </a:p>
          </p:txBody>
        </p:sp>
        <p:sp>
          <p:nvSpPr>
            <p:cNvPr id="166918" name="Rectangle 6"/>
            <p:cNvSpPr>
              <a:spLocks noChangeArrowheads="1"/>
            </p:cNvSpPr>
            <p:nvPr/>
          </p:nvSpPr>
          <p:spPr bwMode="auto">
            <a:xfrm>
              <a:off x="2131" y="3147"/>
              <a:ext cx="781" cy="231"/>
            </a:xfrm>
            <a:prstGeom prst="rect">
              <a:avLst/>
            </a:prstGeom>
            <a:noFill/>
            <a:ln w="9525">
              <a:noFill/>
              <a:miter lim="800000"/>
              <a:headEnd/>
              <a:tailEnd/>
            </a:ln>
          </p:spPr>
          <p:txBody>
            <a:bodyPr wrap="none">
              <a:prstTxWarp prst="textNoShape">
                <a:avLst/>
              </a:prstTxWarp>
              <a:spAutoFit/>
            </a:bodyPr>
            <a:lstStyle/>
            <a:p>
              <a:r>
                <a:rPr lang="en-US" sz="1800"/>
                <a:t>databases</a:t>
              </a:r>
            </a:p>
          </p:txBody>
        </p:sp>
        <p:sp>
          <p:nvSpPr>
            <p:cNvPr id="166919" name="Rectangle 7"/>
            <p:cNvSpPr>
              <a:spLocks noChangeArrowheads="1"/>
            </p:cNvSpPr>
            <p:nvPr/>
          </p:nvSpPr>
          <p:spPr bwMode="auto">
            <a:xfrm>
              <a:off x="4427" y="3147"/>
              <a:ext cx="973" cy="231"/>
            </a:xfrm>
            <a:prstGeom prst="rect">
              <a:avLst/>
            </a:prstGeom>
            <a:noFill/>
            <a:ln w="9525">
              <a:noFill/>
              <a:miter lim="800000"/>
              <a:headEnd/>
              <a:tailEnd/>
            </a:ln>
          </p:spPr>
          <p:txBody>
            <a:bodyPr wrap="none">
              <a:prstTxWarp prst="textNoShape">
                <a:avLst/>
              </a:prstTxWarp>
              <a:spAutoFit/>
            </a:bodyPr>
            <a:lstStyle/>
            <a:p>
              <a:r>
                <a:rPr lang="en-US" sz="1800"/>
                <a:t>ePublications</a:t>
              </a:r>
            </a:p>
          </p:txBody>
        </p:sp>
        <p:sp>
          <p:nvSpPr>
            <p:cNvPr id="166920" name="Rectangle 8"/>
            <p:cNvSpPr>
              <a:spLocks noChangeArrowheads="1"/>
            </p:cNvSpPr>
            <p:nvPr/>
          </p:nvSpPr>
          <p:spPr bwMode="auto">
            <a:xfrm>
              <a:off x="1856" y="2930"/>
              <a:ext cx="1101" cy="231"/>
            </a:xfrm>
            <a:prstGeom prst="rect">
              <a:avLst/>
            </a:prstGeom>
            <a:noFill/>
            <a:ln w="9525">
              <a:noFill/>
              <a:miter lim="800000"/>
              <a:headEnd/>
              <a:tailEnd/>
            </a:ln>
          </p:spPr>
          <p:txBody>
            <a:bodyPr wrap="none">
              <a:prstTxWarp prst="textNoShape">
                <a:avLst/>
              </a:prstTxWarp>
              <a:spAutoFit/>
            </a:bodyPr>
            <a:lstStyle/>
            <a:p>
              <a:r>
                <a:rPr lang="en-US" sz="1800"/>
                <a:t>Aggregate data</a:t>
              </a:r>
            </a:p>
          </p:txBody>
        </p:sp>
        <p:sp>
          <p:nvSpPr>
            <p:cNvPr id="166921" name="Rectangle 9"/>
            <p:cNvSpPr>
              <a:spLocks noChangeArrowheads="1"/>
            </p:cNvSpPr>
            <p:nvPr/>
          </p:nvSpPr>
          <p:spPr bwMode="auto">
            <a:xfrm>
              <a:off x="4519" y="2930"/>
              <a:ext cx="628" cy="231"/>
            </a:xfrm>
            <a:prstGeom prst="rect">
              <a:avLst/>
            </a:prstGeom>
            <a:noFill/>
            <a:ln w="9525">
              <a:noFill/>
              <a:miter lim="800000"/>
              <a:headEnd/>
              <a:tailEnd/>
            </a:ln>
          </p:spPr>
          <p:txBody>
            <a:bodyPr wrap="none">
              <a:prstTxWarp prst="textNoShape">
                <a:avLst/>
              </a:prstTxWarp>
              <a:spAutoFit/>
            </a:bodyPr>
            <a:lstStyle/>
            <a:p>
              <a:r>
                <a:rPr lang="en-US" sz="1800"/>
                <a:t>eTables</a:t>
              </a:r>
            </a:p>
          </p:txBody>
        </p:sp>
        <p:sp>
          <p:nvSpPr>
            <p:cNvPr id="166922" name="Rectangle 10"/>
            <p:cNvSpPr>
              <a:spLocks noChangeArrowheads="1"/>
            </p:cNvSpPr>
            <p:nvPr/>
          </p:nvSpPr>
          <p:spPr bwMode="auto">
            <a:xfrm>
              <a:off x="3102" y="2930"/>
              <a:ext cx="1309" cy="231"/>
            </a:xfrm>
            <a:prstGeom prst="rect">
              <a:avLst/>
            </a:prstGeom>
            <a:noFill/>
            <a:ln w="9525">
              <a:noFill/>
              <a:miter lim="800000"/>
              <a:headEnd/>
              <a:tailEnd/>
            </a:ln>
          </p:spPr>
          <p:txBody>
            <a:bodyPr wrap="none">
              <a:prstTxWarp prst="textNoShape">
                <a:avLst/>
              </a:prstTxWarp>
              <a:spAutoFit/>
            </a:bodyPr>
            <a:lstStyle/>
            <a:p>
              <a:r>
                <a:rPr lang="en-US" sz="1800"/>
                <a:t>Scholarly literature</a:t>
              </a:r>
            </a:p>
          </p:txBody>
        </p:sp>
      </p:grpSp>
      <p:grpSp>
        <p:nvGrpSpPr>
          <p:cNvPr id="3" name="Group 11"/>
          <p:cNvGrpSpPr>
            <a:grpSpLocks/>
          </p:cNvGrpSpPr>
          <p:nvPr/>
        </p:nvGrpSpPr>
        <p:grpSpPr bwMode="auto">
          <a:xfrm>
            <a:off x="1103313" y="1828800"/>
            <a:ext cx="6934200" cy="849313"/>
            <a:chOff x="672" y="2249"/>
            <a:chExt cx="4368" cy="535"/>
          </a:xfrm>
        </p:grpSpPr>
        <p:sp>
          <p:nvSpPr>
            <p:cNvPr id="166924" name="Text Box 12"/>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data</a:t>
              </a:r>
            </a:p>
          </p:txBody>
        </p:sp>
        <p:sp>
          <p:nvSpPr>
            <p:cNvPr id="166925" name="Text Box 13"/>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statistics</a:t>
              </a:r>
            </a:p>
          </p:txBody>
        </p:sp>
        <p:sp>
          <p:nvSpPr>
            <p:cNvPr id="166926" name="Text Box 14"/>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(CONTENT)</a:t>
              </a:r>
            </a:p>
          </p:txBody>
        </p:sp>
        <p:sp>
          <p:nvSpPr>
            <p:cNvPr id="166927" name="Line 15"/>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sp>
        <p:nvSpPr>
          <p:cNvPr id="166928" name="Rectangle 16"/>
          <p:cNvSpPr>
            <a:spLocks noChangeArrowheads="1"/>
          </p:cNvSpPr>
          <p:nvPr/>
        </p:nvSpPr>
        <p:spPr bwMode="auto">
          <a:xfrm>
            <a:off x="571500" y="228600"/>
            <a:ext cx="8001000" cy="612775"/>
          </a:xfrm>
          <a:prstGeom prst="rect">
            <a:avLst/>
          </a:prstGeom>
          <a:noFill/>
          <a:ln w="9525">
            <a:noFill/>
            <a:miter lim="800000"/>
            <a:headEnd/>
            <a:tailEnd/>
          </a:ln>
          <a:effectLst/>
        </p:spPr>
        <p:txBody>
          <a:bodyPr anchor="b">
            <a:prstTxWarp prst="textNoShape">
              <a:avLst/>
            </a:prstTxWarp>
          </a:bodyPr>
          <a:lstStyle/>
          <a:p>
            <a:pPr eaLnBrk="1" hangingPunct="1">
              <a:lnSpc>
                <a:spcPct val="90000"/>
              </a:lnSpc>
            </a:pPr>
            <a:r>
              <a:rPr lang="en-US" sz="2800">
                <a:solidFill>
                  <a:schemeClr val="tx2"/>
                </a:solidFill>
              </a:rPr>
              <a:t>Continuum of access</a:t>
            </a:r>
            <a:endParaRPr lang="en-US" sz="3600" b="1">
              <a:solidFill>
                <a:schemeClr val="tx2"/>
              </a:solidFill>
            </a:endParaRPr>
          </a:p>
        </p:txBody>
      </p:sp>
      <p:grpSp>
        <p:nvGrpSpPr>
          <p:cNvPr id="4" name="Group 17"/>
          <p:cNvGrpSpPr>
            <a:grpSpLocks/>
          </p:cNvGrpSpPr>
          <p:nvPr/>
        </p:nvGrpSpPr>
        <p:grpSpPr bwMode="auto">
          <a:xfrm>
            <a:off x="1103313" y="3200400"/>
            <a:ext cx="6934200" cy="849313"/>
            <a:chOff x="672" y="2249"/>
            <a:chExt cx="4368" cy="535"/>
          </a:xfrm>
        </p:grpSpPr>
        <p:sp>
          <p:nvSpPr>
            <p:cNvPr id="166930" name="Text Box 18"/>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less</a:t>
              </a:r>
            </a:p>
          </p:txBody>
        </p:sp>
        <p:sp>
          <p:nvSpPr>
            <p:cNvPr id="166931" name="Text Box 19"/>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more</a:t>
              </a:r>
            </a:p>
          </p:txBody>
        </p:sp>
        <p:sp>
          <p:nvSpPr>
            <p:cNvPr id="166932" name="Text Box 20"/>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(INDEXING)</a:t>
              </a:r>
            </a:p>
          </p:txBody>
        </p:sp>
        <p:sp>
          <p:nvSpPr>
            <p:cNvPr id="166933" name="Line 21"/>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063" y="838200"/>
            <a:ext cx="8396287" cy="711200"/>
            <a:chOff x="111" y="2930"/>
            <a:chExt cx="5289" cy="448"/>
          </a:xfrm>
        </p:grpSpPr>
        <p:sp>
          <p:nvSpPr>
            <p:cNvPr id="168963" name="Text Box 3"/>
            <p:cNvSpPr txBox="1">
              <a:spLocks noChangeArrowheads="1"/>
            </p:cNvSpPr>
            <p:nvPr/>
          </p:nvSpPr>
          <p:spPr bwMode="auto">
            <a:xfrm>
              <a:off x="3244" y="3147"/>
              <a:ext cx="1020" cy="231"/>
            </a:xfrm>
            <a:prstGeom prst="rect">
              <a:avLst/>
            </a:prstGeom>
            <a:noFill/>
            <a:ln w="9525">
              <a:noFill/>
              <a:miter lim="800000"/>
              <a:headEnd/>
              <a:tailEnd/>
            </a:ln>
          </p:spPr>
          <p:txBody>
            <a:bodyPr>
              <a:prstTxWarp prst="textNoShape">
                <a:avLst/>
              </a:prstTxWarp>
              <a:spAutoFit/>
            </a:bodyPr>
            <a:lstStyle/>
            <a:p>
              <a:r>
                <a:rPr lang="en-US" sz="1800"/>
                <a:t>popular press</a:t>
              </a:r>
            </a:p>
          </p:txBody>
        </p:sp>
        <p:sp>
          <p:nvSpPr>
            <p:cNvPr id="168964" name="Rectangle 4"/>
            <p:cNvSpPr>
              <a:spLocks noChangeArrowheads="1"/>
            </p:cNvSpPr>
            <p:nvPr/>
          </p:nvSpPr>
          <p:spPr bwMode="auto">
            <a:xfrm>
              <a:off x="111" y="2930"/>
              <a:ext cx="1549" cy="231"/>
            </a:xfrm>
            <a:prstGeom prst="rect">
              <a:avLst/>
            </a:prstGeom>
            <a:noFill/>
            <a:ln w="9525">
              <a:noFill/>
              <a:miter lim="800000"/>
              <a:headEnd/>
              <a:tailEnd/>
            </a:ln>
          </p:spPr>
          <p:txBody>
            <a:bodyPr wrap="none">
              <a:prstTxWarp prst="textNoShape">
                <a:avLst/>
              </a:prstTxWarp>
              <a:spAutoFit/>
            </a:bodyPr>
            <a:lstStyle/>
            <a:p>
              <a:r>
                <a:rPr lang="en-US" sz="1800"/>
                <a:t>Confidential microdata</a:t>
              </a:r>
            </a:p>
          </p:txBody>
        </p:sp>
        <p:sp>
          <p:nvSpPr>
            <p:cNvPr id="168965" name="Rectangle 5"/>
            <p:cNvSpPr>
              <a:spLocks noChangeArrowheads="1"/>
            </p:cNvSpPr>
            <p:nvPr/>
          </p:nvSpPr>
          <p:spPr bwMode="auto">
            <a:xfrm>
              <a:off x="356" y="3147"/>
              <a:ext cx="1453" cy="231"/>
            </a:xfrm>
            <a:prstGeom prst="rect">
              <a:avLst/>
            </a:prstGeom>
            <a:noFill/>
            <a:ln w="9525">
              <a:noFill/>
              <a:miter lim="800000"/>
              <a:headEnd/>
              <a:tailEnd/>
            </a:ln>
          </p:spPr>
          <p:txBody>
            <a:bodyPr wrap="none">
              <a:prstTxWarp prst="textNoShape">
                <a:avLst/>
              </a:prstTxWarp>
              <a:spAutoFit/>
            </a:bodyPr>
            <a:lstStyle/>
            <a:p>
              <a:r>
                <a:rPr lang="en-US" sz="1800"/>
                <a:t>Public use microdata</a:t>
              </a:r>
            </a:p>
          </p:txBody>
        </p:sp>
        <p:sp>
          <p:nvSpPr>
            <p:cNvPr id="168966" name="Rectangle 6"/>
            <p:cNvSpPr>
              <a:spLocks noChangeArrowheads="1"/>
            </p:cNvSpPr>
            <p:nvPr/>
          </p:nvSpPr>
          <p:spPr bwMode="auto">
            <a:xfrm>
              <a:off x="2131" y="3147"/>
              <a:ext cx="781" cy="231"/>
            </a:xfrm>
            <a:prstGeom prst="rect">
              <a:avLst/>
            </a:prstGeom>
            <a:noFill/>
            <a:ln w="9525">
              <a:noFill/>
              <a:miter lim="800000"/>
              <a:headEnd/>
              <a:tailEnd/>
            </a:ln>
          </p:spPr>
          <p:txBody>
            <a:bodyPr wrap="none">
              <a:prstTxWarp prst="textNoShape">
                <a:avLst/>
              </a:prstTxWarp>
              <a:spAutoFit/>
            </a:bodyPr>
            <a:lstStyle/>
            <a:p>
              <a:r>
                <a:rPr lang="en-US" sz="1800"/>
                <a:t>databases</a:t>
              </a:r>
            </a:p>
          </p:txBody>
        </p:sp>
        <p:sp>
          <p:nvSpPr>
            <p:cNvPr id="168967" name="Rectangle 7"/>
            <p:cNvSpPr>
              <a:spLocks noChangeArrowheads="1"/>
            </p:cNvSpPr>
            <p:nvPr/>
          </p:nvSpPr>
          <p:spPr bwMode="auto">
            <a:xfrm>
              <a:off x="4427" y="3147"/>
              <a:ext cx="973" cy="231"/>
            </a:xfrm>
            <a:prstGeom prst="rect">
              <a:avLst/>
            </a:prstGeom>
            <a:noFill/>
            <a:ln w="9525">
              <a:noFill/>
              <a:miter lim="800000"/>
              <a:headEnd/>
              <a:tailEnd/>
            </a:ln>
          </p:spPr>
          <p:txBody>
            <a:bodyPr wrap="none">
              <a:prstTxWarp prst="textNoShape">
                <a:avLst/>
              </a:prstTxWarp>
              <a:spAutoFit/>
            </a:bodyPr>
            <a:lstStyle/>
            <a:p>
              <a:r>
                <a:rPr lang="en-US" sz="1800"/>
                <a:t>ePublications</a:t>
              </a:r>
            </a:p>
          </p:txBody>
        </p:sp>
        <p:sp>
          <p:nvSpPr>
            <p:cNvPr id="168968" name="Rectangle 8"/>
            <p:cNvSpPr>
              <a:spLocks noChangeArrowheads="1"/>
            </p:cNvSpPr>
            <p:nvPr/>
          </p:nvSpPr>
          <p:spPr bwMode="auto">
            <a:xfrm>
              <a:off x="1856" y="2930"/>
              <a:ext cx="1101" cy="231"/>
            </a:xfrm>
            <a:prstGeom prst="rect">
              <a:avLst/>
            </a:prstGeom>
            <a:noFill/>
            <a:ln w="9525">
              <a:noFill/>
              <a:miter lim="800000"/>
              <a:headEnd/>
              <a:tailEnd/>
            </a:ln>
          </p:spPr>
          <p:txBody>
            <a:bodyPr wrap="none">
              <a:prstTxWarp prst="textNoShape">
                <a:avLst/>
              </a:prstTxWarp>
              <a:spAutoFit/>
            </a:bodyPr>
            <a:lstStyle/>
            <a:p>
              <a:r>
                <a:rPr lang="en-US" sz="1800"/>
                <a:t>Aggregate data</a:t>
              </a:r>
            </a:p>
          </p:txBody>
        </p:sp>
        <p:sp>
          <p:nvSpPr>
            <p:cNvPr id="168969" name="Rectangle 9"/>
            <p:cNvSpPr>
              <a:spLocks noChangeArrowheads="1"/>
            </p:cNvSpPr>
            <p:nvPr/>
          </p:nvSpPr>
          <p:spPr bwMode="auto">
            <a:xfrm>
              <a:off x="4519" y="2930"/>
              <a:ext cx="628" cy="231"/>
            </a:xfrm>
            <a:prstGeom prst="rect">
              <a:avLst/>
            </a:prstGeom>
            <a:noFill/>
            <a:ln w="9525">
              <a:noFill/>
              <a:miter lim="800000"/>
              <a:headEnd/>
              <a:tailEnd/>
            </a:ln>
          </p:spPr>
          <p:txBody>
            <a:bodyPr wrap="none">
              <a:prstTxWarp prst="textNoShape">
                <a:avLst/>
              </a:prstTxWarp>
              <a:spAutoFit/>
            </a:bodyPr>
            <a:lstStyle/>
            <a:p>
              <a:r>
                <a:rPr lang="en-US" sz="1800"/>
                <a:t>eTables</a:t>
              </a:r>
            </a:p>
          </p:txBody>
        </p:sp>
        <p:sp>
          <p:nvSpPr>
            <p:cNvPr id="168970" name="Rectangle 10"/>
            <p:cNvSpPr>
              <a:spLocks noChangeArrowheads="1"/>
            </p:cNvSpPr>
            <p:nvPr/>
          </p:nvSpPr>
          <p:spPr bwMode="auto">
            <a:xfrm>
              <a:off x="3102" y="2930"/>
              <a:ext cx="1309" cy="231"/>
            </a:xfrm>
            <a:prstGeom prst="rect">
              <a:avLst/>
            </a:prstGeom>
            <a:noFill/>
            <a:ln w="9525">
              <a:noFill/>
              <a:miter lim="800000"/>
              <a:headEnd/>
              <a:tailEnd/>
            </a:ln>
          </p:spPr>
          <p:txBody>
            <a:bodyPr wrap="none">
              <a:prstTxWarp prst="textNoShape">
                <a:avLst/>
              </a:prstTxWarp>
              <a:spAutoFit/>
            </a:bodyPr>
            <a:lstStyle/>
            <a:p>
              <a:r>
                <a:rPr lang="en-US" sz="1800"/>
                <a:t>Scholarly literature</a:t>
              </a:r>
            </a:p>
          </p:txBody>
        </p:sp>
      </p:grpSp>
      <p:grpSp>
        <p:nvGrpSpPr>
          <p:cNvPr id="3" name="Group 11"/>
          <p:cNvGrpSpPr>
            <a:grpSpLocks/>
          </p:cNvGrpSpPr>
          <p:nvPr/>
        </p:nvGrpSpPr>
        <p:grpSpPr bwMode="auto">
          <a:xfrm>
            <a:off x="1103313" y="1828800"/>
            <a:ext cx="6934200" cy="849313"/>
            <a:chOff x="672" y="2249"/>
            <a:chExt cx="4368" cy="535"/>
          </a:xfrm>
        </p:grpSpPr>
        <p:sp>
          <p:nvSpPr>
            <p:cNvPr id="168972" name="Text Box 12"/>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data</a:t>
              </a:r>
            </a:p>
          </p:txBody>
        </p:sp>
        <p:sp>
          <p:nvSpPr>
            <p:cNvPr id="168973" name="Text Box 13"/>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statistics</a:t>
              </a:r>
            </a:p>
          </p:txBody>
        </p:sp>
        <p:sp>
          <p:nvSpPr>
            <p:cNvPr id="168974" name="Text Box 14"/>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(CONTENT)</a:t>
              </a:r>
            </a:p>
          </p:txBody>
        </p:sp>
        <p:sp>
          <p:nvSpPr>
            <p:cNvPr id="168975" name="Line 15"/>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1104900" y="4495800"/>
            <a:ext cx="6934200" cy="849313"/>
            <a:chOff x="672" y="2249"/>
            <a:chExt cx="4368" cy="535"/>
          </a:xfrm>
        </p:grpSpPr>
        <p:sp>
          <p:nvSpPr>
            <p:cNvPr id="168977" name="Text Box 17"/>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expensive</a:t>
              </a:r>
            </a:p>
          </p:txBody>
        </p:sp>
        <p:sp>
          <p:nvSpPr>
            <p:cNvPr id="168978" name="Text Box 18"/>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free</a:t>
              </a:r>
            </a:p>
          </p:txBody>
        </p:sp>
        <p:sp>
          <p:nvSpPr>
            <p:cNvPr id="168979" name="Text Box 19"/>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(COSTS)</a:t>
              </a:r>
            </a:p>
          </p:txBody>
        </p:sp>
        <p:sp>
          <p:nvSpPr>
            <p:cNvPr id="168980" name="Line 20"/>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sp>
        <p:nvSpPr>
          <p:cNvPr id="168981" name="Rectangle 21"/>
          <p:cNvSpPr>
            <a:spLocks noChangeArrowheads="1"/>
          </p:cNvSpPr>
          <p:nvPr/>
        </p:nvSpPr>
        <p:spPr bwMode="auto">
          <a:xfrm>
            <a:off x="571500" y="228600"/>
            <a:ext cx="8001000" cy="612775"/>
          </a:xfrm>
          <a:prstGeom prst="rect">
            <a:avLst/>
          </a:prstGeom>
          <a:noFill/>
          <a:ln w="9525">
            <a:noFill/>
            <a:miter lim="800000"/>
            <a:headEnd/>
            <a:tailEnd/>
          </a:ln>
          <a:effectLst/>
        </p:spPr>
        <p:txBody>
          <a:bodyPr anchor="b">
            <a:prstTxWarp prst="textNoShape">
              <a:avLst/>
            </a:prstTxWarp>
          </a:bodyPr>
          <a:lstStyle/>
          <a:p>
            <a:pPr eaLnBrk="1" hangingPunct="1">
              <a:lnSpc>
                <a:spcPct val="90000"/>
              </a:lnSpc>
            </a:pPr>
            <a:r>
              <a:rPr lang="en-US" sz="2800">
                <a:solidFill>
                  <a:schemeClr val="tx2"/>
                </a:solidFill>
              </a:rPr>
              <a:t>Continuum of access</a:t>
            </a:r>
            <a:endParaRPr lang="en-US" sz="3600" b="1">
              <a:solidFill>
                <a:schemeClr val="tx2"/>
              </a:solidFill>
            </a:endParaRPr>
          </a:p>
        </p:txBody>
      </p:sp>
      <p:grpSp>
        <p:nvGrpSpPr>
          <p:cNvPr id="5" name="Group 22"/>
          <p:cNvGrpSpPr>
            <a:grpSpLocks/>
          </p:cNvGrpSpPr>
          <p:nvPr/>
        </p:nvGrpSpPr>
        <p:grpSpPr bwMode="auto">
          <a:xfrm>
            <a:off x="1103313" y="3200400"/>
            <a:ext cx="6934200" cy="849313"/>
            <a:chOff x="672" y="2249"/>
            <a:chExt cx="4368" cy="535"/>
          </a:xfrm>
        </p:grpSpPr>
        <p:sp>
          <p:nvSpPr>
            <p:cNvPr id="168983" name="Text Box 23"/>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less</a:t>
              </a:r>
            </a:p>
          </p:txBody>
        </p:sp>
        <p:sp>
          <p:nvSpPr>
            <p:cNvPr id="168984" name="Text Box 24"/>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more</a:t>
              </a:r>
            </a:p>
          </p:txBody>
        </p:sp>
        <p:sp>
          <p:nvSpPr>
            <p:cNvPr id="168985" name="Text Box 25"/>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(INDEXING)</a:t>
              </a:r>
            </a:p>
          </p:txBody>
        </p:sp>
        <p:sp>
          <p:nvSpPr>
            <p:cNvPr id="168986" name="Line 26"/>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3063" y="838200"/>
            <a:ext cx="8396287" cy="711200"/>
            <a:chOff x="111" y="2930"/>
            <a:chExt cx="5289" cy="448"/>
          </a:xfrm>
        </p:grpSpPr>
        <p:sp>
          <p:nvSpPr>
            <p:cNvPr id="171011" name="Text Box 3"/>
            <p:cNvSpPr txBox="1">
              <a:spLocks noChangeArrowheads="1"/>
            </p:cNvSpPr>
            <p:nvPr/>
          </p:nvSpPr>
          <p:spPr bwMode="auto">
            <a:xfrm>
              <a:off x="3244" y="3147"/>
              <a:ext cx="1020" cy="231"/>
            </a:xfrm>
            <a:prstGeom prst="rect">
              <a:avLst/>
            </a:prstGeom>
            <a:noFill/>
            <a:ln w="9525">
              <a:noFill/>
              <a:miter lim="800000"/>
              <a:headEnd/>
              <a:tailEnd/>
            </a:ln>
          </p:spPr>
          <p:txBody>
            <a:bodyPr>
              <a:prstTxWarp prst="textNoShape">
                <a:avLst/>
              </a:prstTxWarp>
              <a:spAutoFit/>
            </a:bodyPr>
            <a:lstStyle/>
            <a:p>
              <a:r>
                <a:rPr lang="en-US" sz="1800"/>
                <a:t>popular press</a:t>
              </a:r>
            </a:p>
          </p:txBody>
        </p:sp>
        <p:sp>
          <p:nvSpPr>
            <p:cNvPr id="171012" name="Rectangle 4"/>
            <p:cNvSpPr>
              <a:spLocks noChangeArrowheads="1"/>
            </p:cNvSpPr>
            <p:nvPr/>
          </p:nvSpPr>
          <p:spPr bwMode="auto">
            <a:xfrm>
              <a:off x="111" y="2930"/>
              <a:ext cx="1549" cy="231"/>
            </a:xfrm>
            <a:prstGeom prst="rect">
              <a:avLst/>
            </a:prstGeom>
            <a:noFill/>
            <a:ln w="9525">
              <a:noFill/>
              <a:miter lim="800000"/>
              <a:headEnd/>
              <a:tailEnd/>
            </a:ln>
          </p:spPr>
          <p:txBody>
            <a:bodyPr wrap="none">
              <a:prstTxWarp prst="textNoShape">
                <a:avLst/>
              </a:prstTxWarp>
              <a:spAutoFit/>
            </a:bodyPr>
            <a:lstStyle/>
            <a:p>
              <a:r>
                <a:rPr lang="en-US" sz="1800"/>
                <a:t>Confidential microdata</a:t>
              </a:r>
            </a:p>
          </p:txBody>
        </p:sp>
        <p:sp>
          <p:nvSpPr>
            <p:cNvPr id="171013" name="Rectangle 5"/>
            <p:cNvSpPr>
              <a:spLocks noChangeArrowheads="1"/>
            </p:cNvSpPr>
            <p:nvPr/>
          </p:nvSpPr>
          <p:spPr bwMode="auto">
            <a:xfrm>
              <a:off x="356" y="3147"/>
              <a:ext cx="1453" cy="231"/>
            </a:xfrm>
            <a:prstGeom prst="rect">
              <a:avLst/>
            </a:prstGeom>
            <a:noFill/>
            <a:ln w="9525">
              <a:noFill/>
              <a:miter lim="800000"/>
              <a:headEnd/>
              <a:tailEnd/>
            </a:ln>
          </p:spPr>
          <p:txBody>
            <a:bodyPr wrap="none">
              <a:prstTxWarp prst="textNoShape">
                <a:avLst/>
              </a:prstTxWarp>
              <a:spAutoFit/>
            </a:bodyPr>
            <a:lstStyle/>
            <a:p>
              <a:r>
                <a:rPr lang="en-US" sz="1800"/>
                <a:t>Public use microdata</a:t>
              </a:r>
            </a:p>
          </p:txBody>
        </p:sp>
        <p:sp>
          <p:nvSpPr>
            <p:cNvPr id="171014" name="Rectangle 6"/>
            <p:cNvSpPr>
              <a:spLocks noChangeArrowheads="1"/>
            </p:cNvSpPr>
            <p:nvPr/>
          </p:nvSpPr>
          <p:spPr bwMode="auto">
            <a:xfrm>
              <a:off x="2131" y="3147"/>
              <a:ext cx="781" cy="231"/>
            </a:xfrm>
            <a:prstGeom prst="rect">
              <a:avLst/>
            </a:prstGeom>
            <a:noFill/>
            <a:ln w="9525">
              <a:noFill/>
              <a:miter lim="800000"/>
              <a:headEnd/>
              <a:tailEnd/>
            </a:ln>
          </p:spPr>
          <p:txBody>
            <a:bodyPr wrap="none">
              <a:prstTxWarp prst="textNoShape">
                <a:avLst/>
              </a:prstTxWarp>
              <a:spAutoFit/>
            </a:bodyPr>
            <a:lstStyle/>
            <a:p>
              <a:r>
                <a:rPr lang="en-US" sz="1800"/>
                <a:t>databases</a:t>
              </a:r>
            </a:p>
          </p:txBody>
        </p:sp>
        <p:sp>
          <p:nvSpPr>
            <p:cNvPr id="171015" name="Rectangle 7"/>
            <p:cNvSpPr>
              <a:spLocks noChangeArrowheads="1"/>
            </p:cNvSpPr>
            <p:nvPr/>
          </p:nvSpPr>
          <p:spPr bwMode="auto">
            <a:xfrm>
              <a:off x="4427" y="3147"/>
              <a:ext cx="973" cy="231"/>
            </a:xfrm>
            <a:prstGeom prst="rect">
              <a:avLst/>
            </a:prstGeom>
            <a:noFill/>
            <a:ln w="9525">
              <a:noFill/>
              <a:miter lim="800000"/>
              <a:headEnd/>
              <a:tailEnd/>
            </a:ln>
          </p:spPr>
          <p:txBody>
            <a:bodyPr wrap="none">
              <a:prstTxWarp prst="textNoShape">
                <a:avLst/>
              </a:prstTxWarp>
              <a:spAutoFit/>
            </a:bodyPr>
            <a:lstStyle/>
            <a:p>
              <a:r>
                <a:rPr lang="en-US" sz="1800"/>
                <a:t>ePublications</a:t>
              </a:r>
            </a:p>
          </p:txBody>
        </p:sp>
        <p:sp>
          <p:nvSpPr>
            <p:cNvPr id="171016" name="Rectangle 8"/>
            <p:cNvSpPr>
              <a:spLocks noChangeArrowheads="1"/>
            </p:cNvSpPr>
            <p:nvPr/>
          </p:nvSpPr>
          <p:spPr bwMode="auto">
            <a:xfrm>
              <a:off x="1856" y="2930"/>
              <a:ext cx="1101" cy="231"/>
            </a:xfrm>
            <a:prstGeom prst="rect">
              <a:avLst/>
            </a:prstGeom>
            <a:noFill/>
            <a:ln w="9525">
              <a:noFill/>
              <a:miter lim="800000"/>
              <a:headEnd/>
              <a:tailEnd/>
            </a:ln>
          </p:spPr>
          <p:txBody>
            <a:bodyPr wrap="none">
              <a:prstTxWarp prst="textNoShape">
                <a:avLst/>
              </a:prstTxWarp>
              <a:spAutoFit/>
            </a:bodyPr>
            <a:lstStyle/>
            <a:p>
              <a:r>
                <a:rPr lang="en-US" sz="1800"/>
                <a:t>Aggregate data</a:t>
              </a:r>
            </a:p>
          </p:txBody>
        </p:sp>
        <p:sp>
          <p:nvSpPr>
            <p:cNvPr id="171017" name="Rectangle 9"/>
            <p:cNvSpPr>
              <a:spLocks noChangeArrowheads="1"/>
            </p:cNvSpPr>
            <p:nvPr/>
          </p:nvSpPr>
          <p:spPr bwMode="auto">
            <a:xfrm>
              <a:off x="4519" y="2930"/>
              <a:ext cx="628" cy="231"/>
            </a:xfrm>
            <a:prstGeom prst="rect">
              <a:avLst/>
            </a:prstGeom>
            <a:noFill/>
            <a:ln w="9525">
              <a:noFill/>
              <a:miter lim="800000"/>
              <a:headEnd/>
              <a:tailEnd/>
            </a:ln>
          </p:spPr>
          <p:txBody>
            <a:bodyPr wrap="none">
              <a:prstTxWarp prst="textNoShape">
                <a:avLst/>
              </a:prstTxWarp>
              <a:spAutoFit/>
            </a:bodyPr>
            <a:lstStyle/>
            <a:p>
              <a:r>
                <a:rPr lang="en-US" sz="1800"/>
                <a:t>eTables</a:t>
              </a:r>
            </a:p>
          </p:txBody>
        </p:sp>
        <p:sp>
          <p:nvSpPr>
            <p:cNvPr id="171018" name="Rectangle 10"/>
            <p:cNvSpPr>
              <a:spLocks noChangeArrowheads="1"/>
            </p:cNvSpPr>
            <p:nvPr/>
          </p:nvSpPr>
          <p:spPr bwMode="auto">
            <a:xfrm>
              <a:off x="3102" y="2930"/>
              <a:ext cx="1309" cy="231"/>
            </a:xfrm>
            <a:prstGeom prst="rect">
              <a:avLst/>
            </a:prstGeom>
            <a:noFill/>
            <a:ln w="9525">
              <a:noFill/>
              <a:miter lim="800000"/>
              <a:headEnd/>
              <a:tailEnd/>
            </a:ln>
          </p:spPr>
          <p:txBody>
            <a:bodyPr wrap="none">
              <a:prstTxWarp prst="textNoShape">
                <a:avLst/>
              </a:prstTxWarp>
              <a:spAutoFit/>
            </a:bodyPr>
            <a:lstStyle/>
            <a:p>
              <a:r>
                <a:rPr lang="en-US" sz="1800"/>
                <a:t>Scholarly literature</a:t>
              </a:r>
            </a:p>
          </p:txBody>
        </p:sp>
      </p:grpSp>
      <p:grpSp>
        <p:nvGrpSpPr>
          <p:cNvPr id="3" name="Group 11"/>
          <p:cNvGrpSpPr>
            <a:grpSpLocks/>
          </p:cNvGrpSpPr>
          <p:nvPr/>
        </p:nvGrpSpPr>
        <p:grpSpPr bwMode="auto">
          <a:xfrm>
            <a:off x="1103313" y="1828800"/>
            <a:ext cx="6934200" cy="849313"/>
            <a:chOff x="672" y="2249"/>
            <a:chExt cx="4368" cy="535"/>
          </a:xfrm>
        </p:grpSpPr>
        <p:sp>
          <p:nvSpPr>
            <p:cNvPr id="171020" name="Text Box 12"/>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data</a:t>
              </a:r>
            </a:p>
          </p:txBody>
        </p:sp>
        <p:sp>
          <p:nvSpPr>
            <p:cNvPr id="171021" name="Text Box 13"/>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statistics</a:t>
              </a:r>
            </a:p>
          </p:txBody>
        </p:sp>
        <p:sp>
          <p:nvSpPr>
            <p:cNvPr id="171022" name="Text Box 14"/>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(CONTENT)</a:t>
              </a:r>
            </a:p>
          </p:txBody>
        </p:sp>
        <p:sp>
          <p:nvSpPr>
            <p:cNvPr id="171023" name="Line 15"/>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1103313" y="5638800"/>
            <a:ext cx="6934200" cy="849313"/>
            <a:chOff x="672" y="2249"/>
            <a:chExt cx="4368" cy="535"/>
          </a:xfrm>
        </p:grpSpPr>
        <p:sp>
          <p:nvSpPr>
            <p:cNvPr id="171025" name="Text Box 17"/>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restricted</a:t>
              </a:r>
            </a:p>
          </p:txBody>
        </p:sp>
        <p:sp>
          <p:nvSpPr>
            <p:cNvPr id="171026" name="Text Box 18"/>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open</a:t>
              </a:r>
            </a:p>
          </p:txBody>
        </p:sp>
        <p:sp>
          <p:nvSpPr>
            <p:cNvPr id="171027" name="Text Box 19"/>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(ACCESS)</a:t>
              </a:r>
            </a:p>
          </p:txBody>
        </p:sp>
        <p:sp>
          <p:nvSpPr>
            <p:cNvPr id="171028" name="Line 20"/>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1104900" y="4495800"/>
            <a:ext cx="6934200" cy="849313"/>
            <a:chOff x="672" y="2249"/>
            <a:chExt cx="4368" cy="535"/>
          </a:xfrm>
        </p:grpSpPr>
        <p:sp>
          <p:nvSpPr>
            <p:cNvPr id="171030" name="Text Box 22"/>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expensive</a:t>
              </a:r>
            </a:p>
          </p:txBody>
        </p:sp>
        <p:sp>
          <p:nvSpPr>
            <p:cNvPr id="171031" name="Text Box 23"/>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free</a:t>
              </a:r>
            </a:p>
          </p:txBody>
        </p:sp>
        <p:sp>
          <p:nvSpPr>
            <p:cNvPr id="171032" name="Text Box 24"/>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(COSTS)</a:t>
              </a:r>
            </a:p>
          </p:txBody>
        </p:sp>
        <p:sp>
          <p:nvSpPr>
            <p:cNvPr id="171033" name="Line 25"/>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sp>
        <p:nvSpPr>
          <p:cNvPr id="171034" name="Rectangle 26"/>
          <p:cNvSpPr>
            <a:spLocks noChangeArrowheads="1"/>
          </p:cNvSpPr>
          <p:nvPr/>
        </p:nvSpPr>
        <p:spPr bwMode="auto">
          <a:xfrm>
            <a:off x="571500" y="228600"/>
            <a:ext cx="8001000" cy="612775"/>
          </a:xfrm>
          <a:prstGeom prst="rect">
            <a:avLst/>
          </a:prstGeom>
          <a:noFill/>
          <a:ln w="9525">
            <a:noFill/>
            <a:miter lim="800000"/>
            <a:headEnd/>
            <a:tailEnd/>
          </a:ln>
          <a:effectLst/>
        </p:spPr>
        <p:txBody>
          <a:bodyPr anchor="b">
            <a:prstTxWarp prst="textNoShape">
              <a:avLst/>
            </a:prstTxWarp>
          </a:bodyPr>
          <a:lstStyle/>
          <a:p>
            <a:pPr eaLnBrk="1" hangingPunct="1">
              <a:lnSpc>
                <a:spcPct val="90000"/>
              </a:lnSpc>
            </a:pPr>
            <a:r>
              <a:rPr lang="en-US" sz="2800">
                <a:solidFill>
                  <a:schemeClr val="tx2"/>
                </a:solidFill>
              </a:rPr>
              <a:t>Continuum of access</a:t>
            </a:r>
            <a:endParaRPr lang="en-US" sz="3600" b="1">
              <a:solidFill>
                <a:schemeClr val="tx2"/>
              </a:solidFill>
            </a:endParaRPr>
          </a:p>
        </p:txBody>
      </p:sp>
      <p:grpSp>
        <p:nvGrpSpPr>
          <p:cNvPr id="6" name="Group 27"/>
          <p:cNvGrpSpPr>
            <a:grpSpLocks/>
          </p:cNvGrpSpPr>
          <p:nvPr/>
        </p:nvGrpSpPr>
        <p:grpSpPr bwMode="auto">
          <a:xfrm>
            <a:off x="1103313" y="3200400"/>
            <a:ext cx="6934200" cy="849313"/>
            <a:chOff x="672" y="2249"/>
            <a:chExt cx="4368" cy="535"/>
          </a:xfrm>
        </p:grpSpPr>
        <p:sp>
          <p:nvSpPr>
            <p:cNvPr id="171036" name="Text Box 28"/>
            <p:cNvSpPr txBox="1">
              <a:spLocks noChangeArrowheads="1"/>
            </p:cNvSpPr>
            <p:nvPr/>
          </p:nvSpPr>
          <p:spPr bwMode="auto">
            <a:xfrm>
              <a:off x="672" y="2249"/>
              <a:ext cx="1056" cy="288"/>
            </a:xfrm>
            <a:prstGeom prst="rect">
              <a:avLst/>
            </a:prstGeom>
            <a:noFill/>
            <a:ln w="9525">
              <a:noFill/>
              <a:miter lim="800000"/>
              <a:headEnd/>
              <a:tailEnd/>
            </a:ln>
          </p:spPr>
          <p:txBody>
            <a:bodyPr>
              <a:prstTxWarp prst="textNoShape">
                <a:avLst/>
              </a:prstTxWarp>
              <a:spAutoFit/>
            </a:bodyPr>
            <a:lstStyle/>
            <a:p>
              <a:pPr>
                <a:spcBef>
                  <a:spcPct val="50000"/>
                </a:spcBef>
              </a:pPr>
              <a:r>
                <a:rPr lang="en-US"/>
                <a:t>less</a:t>
              </a:r>
            </a:p>
          </p:txBody>
        </p:sp>
        <p:sp>
          <p:nvSpPr>
            <p:cNvPr id="171037" name="Text Box 29"/>
            <p:cNvSpPr txBox="1">
              <a:spLocks noChangeArrowheads="1"/>
            </p:cNvSpPr>
            <p:nvPr/>
          </p:nvSpPr>
          <p:spPr bwMode="auto">
            <a:xfrm>
              <a:off x="4016" y="2249"/>
              <a:ext cx="1024" cy="288"/>
            </a:xfrm>
            <a:prstGeom prst="rect">
              <a:avLst/>
            </a:prstGeom>
            <a:noFill/>
            <a:ln w="9525">
              <a:noFill/>
              <a:miter lim="800000"/>
              <a:headEnd/>
              <a:tailEnd/>
            </a:ln>
          </p:spPr>
          <p:txBody>
            <a:bodyPr>
              <a:prstTxWarp prst="textNoShape">
                <a:avLst/>
              </a:prstTxWarp>
              <a:spAutoFit/>
            </a:bodyPr>
            <a:lstStyle/>
            <a:p>
              <a:pPr>
                <a:spcBef>
                  <a:spcPct val="50000"/>
                </a:spcBef>
              </a:pPr>
              <a:r>
                <a:rPr lang="en-US"/>
                <a:t>more</a:t>
              </a:r>
            </a:p>
          </p:txBody>
        </p:sp>
        <p:sp>
          <p:nvSpPr>
            <p:cNvPr id="171038" name="Text Box 30"/>
            <p:cNvSpPr txBox="1">
              <a:spLocks noChangeArrowheads="1"/>
            </p:cNvSpPr>
            <p:nvPr/>
          </p:nvSpPr>
          <p:spPr bwMode="auto">
            <a:xfrm>
              <a:off x="2303" y="2249"/>
              <a:ext cx="1231" cy="288"/>
            </a:xfrm>
            <a:prstGeom prst="rect">
              <a:avLst/>
            </a:prstGeom>
            <a:noFill/>
            <a:ln w="9525">
              <a:noFill/>
              <a:miter lim="800000"/>
              <a:headEnd/>
              <a:tailEnd/>
            </a:ln>
          </p:spPr>
          <p:txBody>
            <a:bodyPr>
              <a:prstTxWarp prst="textNoShape">
                <a:avLst/>
              </a:prstTxWarp>
              <a:spAutoFit/>
            </a:bodyPr>
            <a:lstStyle/>
            <a:p>
              <a:pPr>
                <a:spcBef>
                  <a:spcPct val="50000"/>
                </a:spcBef>
              </a:pPr>
              <a:r>
                <a:rPr lang="en-US"/>
                <a:t>(INDEXING)</a:t>
              </a:r>
            </a:p>
          </p:txBody>
        </p:sp>
        <p:sp>
          <p:nvSpPr>
            <p:cNvPr id="171039" name="Line 31"/>
            <p:cNvSpPr>
              <a:spLocks noChangeShapeType="1"/>
            </p:cNvSpPr>
            <p:nvPr/>
          </p:nvSpPr>
          <p:spPr bwMode="auto">
            <a:xfrm>
              <a:off x="1056" y="2784"/>
              <a:ext cx="3600" cy="0"/>
            </a:xfrm>
            <a:prstGeom prst="line">
              <a:avLst/>
            </a:prstGeom>
            <a:noFill/>
            <a:ln w="76200">
              <a:solidFill>
                <a:srgbClr val="FF0000"/>
              </a:solidFill>
              <a:round/>
              <a:headEnd type="triangle" w="med" len="med"/>
              <a:tailEnd type="triangle" w="med" len="sm"/>
            </a:ln>
          </p:spPr>
          <p:txBody>
            <a:bodyPr wrap="none" anchor="ctr">
              <a:prstTxWarp prst="textNoShape">
                <a:avLst/>
              </a:prstTxWarp>
            </a:bodyPr>
            <a:lstStyle/>
            <a:p>
              <a:endParaRPr lang="en-US"/>
            </a:p>
          </p:txBody>
        </p:sp>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Points</a:t>
            </a:r>
            <a:endParaRPr lang="en-US" dirty="0"/>
          </a:p>
        </p:txBody>
      </p:sp>
      <p:sp>
        <p:nvSpPr>
          <p:cNvPr id="3" name="Content Placeholder 2"/>
          <p:cNvSpPr>
            <a:spLocks noGrp="1"/>
          </p:cNvSpPr>
          <p:nvPr>
            <p:ph idx="1"/>
          </p:nvPr>
        </p:nvSpPr>
        <p:spPr/>
        <p:txBody>
          <a:bodyPr/>
          <a:lstStyle/>
          <a:p>
            <a:r>
              <a:rPr lang="en-US" dirty="0" smtClean="0"/>
              <a:t>The Study</a:t>
            </a:r>
          </a:p>
          <a:p>
            <a:pPr lvl="1"/>
            <a:r>
              <a:rPr lang="en-US" dirty="0" smtClean="0"/>
              <a:t>Datasets within a study</a:t>
            </a:r>
          </a:p>
          <a:p>
            <a:pPr lvl="2"/>
            <a:r>
              <a:rPr lang="en-US" dirty="0" smtClean="0"/>
              <a:t>Variables within a study</a:t>
            </a:r>
            <a:endParaRPr lang="en-US" dirty="0"/>
          </a:p>
        </p:txBody>
      </p:sp>
    </p:spTree>
    <p:extLst>
      <p:ext uri="{BB962C8B-B14F-4D97-AF65-F5344CB8AC3E}">
        <p14:creationId xmlns:p14="http://schemas.microsoft.com/office/powerpoint/2010/main" val="1364279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olks"/>
          <p:cNvPicPr>
            <a:picLocks noChangeAspect="1" noChangeArrowheads="1"/>
          </p:cNvPicPr>
          <p:nvPr/>
        </p:nvPicPr>
        <p:blipFill>
          <a:blip r:embed="rId3"/>
          <a:srcRect/>
          <a:stretch>
            <a:fillRect/>
          </a:stretch>
        </p:blipFill>
        <p:spPr bwMode="auto">
          <a:xfrm>
            <a:off x="228600" y="228600"/>
            <a:ext cx="5016500" cy="2857500"/>
          </a:xfrm>
          <a:prstGeom prst="rect">
            <a:avLst/>
          </a:prstGeom>
          <a:noFill/>
          <a:effectLst>
            <a:outerShdw blurRad="63500" dist="38099" dir="2700000" algn="ctr" rotWithShape="0">
              <a:srgbClr val="000000">
                <a:alpha val="74998"/>
              </a:srgbClr>
            </a:outerShdw>
          </a:effectLst>
        </p:spPr>
      </p:pic>
      <p:pic>
        <p:nvPicPr>
          <p:cNvPr id="115715" name="Picture 3" descr="cpsdata1"/>
          <p:cNvPicPr>
            <a:picLocks noChangeAspect="1" noChangeArrowheads="1"/>
          </p:cNvPicPr>
          <p:nvPr/>
        </p:nvPicPr>
        <p:blipFill>
          <a:blip r:embed="rId4"/>
          <a:srcRect/>
          <a:stretch>
            <a:fillRect/>
          </a:stretch>
        </p:blipFill>
        <p:spPr bwMode="auto">
          <a:xfrm>
            <a:off x="404813" y="647700"/>
            <a:ext cx="5562600" cy="2466975"/>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115716" name="Rectangle 4"/>
          <p:cNvSpPr>
            <a:spLocks noChangeArrowheads="1"/>
          </p:cNvSpPr>
          <p:nvPr/>
        </p:nvSpPr>
        <p:spPr bwMode="auto">
          <a:xfrm>
            <a:off x="406400" y="655638"/>
            <a:ext cx="5557838" cy="2446337"/>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115717" name="Picture 5" descr="blsunempl_agg_data"/>
          <p:cNvPicPr>
            <a:picLocks noChangeAspect="1" noChangeArrowheads="1"/>
          </p:cNvPicPr>
          <p:nvPr/>
        </p:nvPicPr>
        <p:blipFill>
          <a:blip r:embed="rId5"/>
          <a:srcRect/>
          <a:stretch>
            <a:fillRect/>
          </a:stretch>
        </p:blipFill>
        <p:spPr bwMode="auto">
          <a:xfrm>
            <a:off x="3290888" y="884238"/>
            <a:ext cx="2743200" cy="3365500"/>
          </a:xfrm>
          <a:prstGeom prst="rect">
            <a:avLst/>
          </a:prstGeom>
          <a:noFill/>
          <a:ln w="9525">
            <a:solidFill>
              <a:schemeClr val="tx2"/>
            </a:solidFill>
            <a:miter lim="800000"/>
            <a:headEnd/>
            <a:tailEnd/>
          </a:ln>
          <a:effectLst>
            <a:outerShdw blurRad="63500" dist="101600" dir="2700000" algn="ctr" rotWithShape="0">
              <a:schemeClr val="bg2">
                <a:alpha val="74998"/>
              </a:schemeClr>
            </a:outerShdw>
          </a:effectLst>
        </p:spPr>
      </p:pic>
      <p:sp>
        <p:nvSpPr>
          <p:cNvPr id="115718" name="Rectangle 6"/>
          <p:cNvSpPr>
            <a:spLocks noChangeArrowheads="1"/>
          </p:cNvSpPr>
          <p:nvPr/>
        </p:nvSpPr>
        <p:spPr bwMode="auto">
          <a:xfrm>
            <a:off x="3265488" y="882650"/>
            <a:ext cx="2768600" cy="3360738"/>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115719" name="Picture 7" descr="sm_table"/>
          <p:cNvPicPr>
            <a:picLocks noChangeAspect="1" noChangeArrowheads="1"/>
          </p:cNvPicPr>
          <p:nvPr/>
        </p:nvPicPr>
        <p:blipFill>
          <a:blip r:embed="rId6"/>
          <a:srcRect/>
          <a:stretch>
            <a:fillRect/>
          </a:stretch>
        </p:blipFill>
        <p:spPr bwMode="auto">
          <a:xfrm>
            <a:off x="3487738" y="2898775"/>
            <a:ext cx="4052887" cy="1435100"/>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pic>
        <p:nvPicPr>
          <p:cNvPr id="115720" name="Picture 8" descr="muse_article_sm"/>
          <p:cNvPicPr>
            <a:picLocks noChangeAspect="1" noChangeArrowheads="1"/>
          </p:cNvPicPr>
          <p:nvPr/>
        </p:nvPicPr>
        <p:blipFill>
          <a:blip r:embed="rId7"/>
          <a:srcRect/>
          <a:stretch>
            <a:fillRect/>
          </a:stretch>
        </p:blipFill>
        <p:spPr bwMode="auto">
          <a:xfrm>
            <a:off x="901700" y="2244725"/>
            <a:ext cx="3009900" cy="4470400"/>
          </a:xfrm>
          <a:prstGeom prst="rect">
            <a:avLst/>
          </a:prstGeom>
          <a:noFill/>
          <a:effectLst>
            <a:outerShdw blurRad="63500" dist="38099" dir="2700000" algn="ctr" rotWithShape="0">
              <a:srgbClr val="000000">
                <a:alpha val="74998"/>
              </a:srgbClr>
            </a:outerShdw>
          </a:effectLst>
        </p:spPr>
      </p:pic>
      <p:sp>
        <p:nvSpPr>
          <p:cNvPr id="115721" name="Rectangle 9"/>
          <p:cNvSpPr>
            <a:spLocks noChangeArrowheads="1"/>
          </p:cNvSpPr>
          <p:nvPr/>
        </p:nvSpPr>
        <p:spPr bwMode="auto">
          <a:xfrm>
            <a:off x="890588" y="2232025"/>
            <a:ext cx="3017837" cy="4475163"/>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sp>
        <p:nvSpPr>
          <p:cNvPr id="115722" name="Rectangle 10"/>
          <p:cNvSpPr>
            <a:spLocks noChangeArrowheads="1"/>
          </p:cNvSpPr>
          <p:nvPr/>
        </p:nvSpPr>
        <p:spPr bwMode="auto">
          <a:xfrm>
            <a:off x="3927475" y="2895600"/>
            <a:ext cx="3621088" cy="1466850"/>
          </a:xfrm>
          <a:prstGeom prst="rect">
            <a:avLst/>
          </a:prstGeom>
          <a:solidFill>
            <a:srgbClr val="F9FFD7">
              <a:alpha val="50000"/>
            </a:srgbClr>
          </a:solidFill>
          <a:ln w="9525">
            <a:solidFill>
              <a:schemeClr val="tx1"/>
            </a:solidFill>
            <a:miter lim="800000"/>
            <a:headEnd/>
            <a:tailEnd/>
          </a:ln>
        </p:spPr>
        <p:txBody>
          <a:bodyPr wrap="none" anchor="ctr">
            <a:prstTxWarp prst="textNoShape">
              <a:avLst/>
            </a:prstTxWarp>
          </a:bodyPr>
          <a:lstStyle/>
          <a:p>
            <a:endParaRPr lang="en-US"/>
          </a:p>
        </p:txBody>
      </p:sp>
      <p:pic>
        <p:nvPicPr>
          <p:cNvPr id="115723" name="Picture 11" descr="usatoday2"/>
          <p:cNvPicPr>
            <a:picLocks noChangeAspect="1" noChangeArrowheads="1"/>
          </p:cNvPicPr>
          <p:nvPr/>
        </p:nvPicPr>
        <p:blipFill>
          <a:blip r:embed="rId8"/>
          <a:srcRect/>
          <a:stretch>
            <a:fillRect/>
          </a:stretch>
        </p:blipFill>
        <p:spPr bwMode="auto">
          <a:xfrm>
            <a:off x="4953000" y="3962400"/>
            <a:ext cx="4013200" cy="2667000"/>
          </a:xfrm>
          <a:prstGeom prst="rect">
            <a:avLst/>
          </a:prstGeom>
          <a:noFill/>
          <a:effectLst>
            <a:outerShdw blurRad="63500" dist="38099" dir="2700000" algn="ctr" rotWithShape="0">
              <a:srgbClr val="000000">
                <a:alpha val="74998"/>
              </a:srgbClr>
            </a:outerShdw>
          </a:effec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9" name="Picture 1035" descr="usatoday2"/>
          <p:cNvPicPr>
            <a:picLocks noChangeAspect="1" noChangeArrowheads="1"/>
          </p:cNvPicPr>
          <p:nvPr/>
        </p:nvPicPr>
        <p:blipFill>
          <a:blip r:embed="rId3"/>
          <a:srcRect/>
          <a:stretch>
            <a:fillRect/>
          </a:stretch>
        </p:blipFill>
        <p:spPr bwMode="auto">
          <a:xfrm>
            <a:off x="4953000" y="3962400"/>
            <a:ext cx="4013200" cy="2667000"/>
          </a:xfrm>
          <a:prstGeom prst="rect">
            <a:avLst/>
          </a:prstGeom>
          <a:noFill/>
          <a:effectLst>
            <a:outerShdw blurRad="63500" dist="38099" dir="2700000" algn="ctr" rotWithShape="0">
              <a:srgbClr val="000000">
                <a:alpha val="74998"/>
              </a:srgbClr>
            </a:outerShdw>
          </a:effectLst>
        </p:spPr>
      </p:pic>
      <p:sp>
        <p:nvSpPr>
          <p:cNvPr id="119821" name="Text Box 1037"/>
          <p:cNvSpPr txBox="1">
            <a:spLocks noChangeArrowheads="1"/>
          </p:cNvSpPr>
          <p:nvPr/>
        </p:nvSpPr>
        <p:spPr bwMode="auto">
          <a:xfrm>
            <a:off x="460375" y="468313"/>
            <a:ext cx="2098675" cy="457200"/>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Access Points</a:t>
            </a:r>
            <a:endParaRPr lang="en-US"/>
          </a:p>
        </p:txBody>
      </p:sp>
      <p:sp>
        <p:nvSpPr>
          <p:cNvPr id="119822" name="Text Box 1038"/>
          <p:cNvSpPr txBox="1">
            <a:spLocks noChangeArrowheads="1"/>
          </p:cNvSpPr>
          <p:nvPr/>
        </p:nvSpPr>
        <p:spPr bwMode="auto">
          <a:xfrm>
            <a:off x="407988" y="1343025"/>
            <a:ext cx="2713037" cy="2282825"/>
          </a:xfrm>
          <a:prstGeom prst="rect">
            <a:avLst/>
          </a:prstGeom>
          <a:noFill/>
          <a:ln w="9525">
            <a:noFill/>
            <a:miter lim="800000"/>
            <a:headEnd/>
            <a:tailEnd/>
          </a:ln>
        </p:spPr>
        <p:txBody>
          <a:bodyPr wrap="none">
            <a:prstTxWarp prst="textNoShape">
              <a:avLst/>
            </a:prstTxWarp>
            <a:spAutoFit/>
          </a:bodyPr>
          <a:lstStyle/>
          <a:p>
            <a:pPr>
              <a:buFontTx/>
              <a:buChar char="•"/>
            </a:pPr>
            <a:r>
              <a:rPr lang="en-US"/>
              <a:t>News.google.com</a:t>
            </a:r>
          </a:p>
          <a:p>
            <a:pPr>
              <a:buFontTx/>
              <a:buChar char="•"/>
            </a:pPr>
            <a:r>
              <a:rPr lang="en-US"/>
              <a:t>Lexis/Nexis</a:t>
            </a:r>
          </a:p>
          <a:p>
            <a:pPr>
              <a:buFontTx/>
              <a:buChar char="•"/>
            </a:pPr>
            <a:r>
              <a:rPr lang="en-US"/>
              <a:t>Newsbank</a:t>
            </a:r>
          </a:p>
          <a:p>
            <a:pPr>
              <a:buFontTx/>
              <a:buChar char="•"/>
            </a:pPr>
            <a:r>
              <a:rPr lang="en-US"/>
              <a:t>Factiva</a:t>
            </a:r>
          </a:p>
          <a:p>
            <a:pPr>
              <a:buFontTx/>
              <a:buChar char="•"/>
            </a:pPr>
            <a:r>
              <a:rPr lang="en-US"/>
              <a:t>Proquest</a:t>
            </a:r>
          </a:p>
          <a:p>
            <a:pPr>
              <a:buFontTx/>
              <a:buChar char="•"/>
            </a:pPr>
            <a:r>
              <a:rPr lang="en-US"/>
              <a:t>Etc…</a:t>
            </a:r>
          </a:p>
        </p:txBody>
      </p:sp>
      <p:sp>
        <p:nvSpPr>
          <p:cNvPr id="119823" name="Text Box 1039"/>
          <p:cNvSpPr txBox="1">
            <a:spLocks noChangeArrowheads="1"/>
          </p:cNvSpPr>
          <p:nvPr/>
        </p:nvSpPr>
        <p:spPr bwMode="auto">
          <a:xfrm>
            <a:off x="5257800" y="3581400"/>
            <a:ext cx="235902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hlink"/>
                </a:solidFill>
              </a:rPr>
              <a:t>Popular Press</a:t>
            </a:r>
            <a:endParaRPr lang="en-US"/>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8" name="Picture 1032" descr="muse_article_sm"/>
          <p:cNvPicPr>
            <a:picLocks noChangeAspect="1" noChangeArrowheads="1"/>
          </p:cNvPicPr>
          <p:nvPr/>
        </p:nvPicPr>
        <p:blipFill>
          <a:blip r:embed="rId3"/>
          <a:srcRect/>
          <a:stretch>
            <a:fillRect/>
          </a:stretch>
        </p:blipFill>
        <p:spPr bwMode="auto">
          <a:xfrm>
            <a:off x="901700" y="2244725"/>
            <a:ext cx="3009900" cy="4470400"/>
          </a:xfrm>
          <a:prstGeom prst="rect">
            <a:avLst/>
          </a:prstGeom>
          <a:noFill/>
          <a:effectLst>
            <a:outerShdw blurRad="63500" dist="38099" dir="2700000" algn="ctr" rotWithShape="0">
              <a:srgbClr val="000000">
                <a:alpha val="74998"/>
              </a:srgbClr>
            </a:outerShdw>
          </a:effectLst>
        </p:spPr>
      </p:pic>
      <p:sp>
        <p:nvSpPr>
          <p:cNvPr id="117773" name="Text Box 1037"/>
          <p:cNvSpPr txBox="1">
            <a:spLocks noChangeArrowheads="1"/>
          </p:cNvSpPr>
          <p:nvPr/>
        </p:nvSpPr>
        <p:spPr bwMode="auto">
          <a:xfrm>
            <a:off x="460375" y="468313"/>
            <a:ext cx="2098675" cy="457200"/>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Access Points</a:t>
            </a:r>
            <a:endParaRPr lang="en-US"/>
          </a:p>
        </p:txBody>
      </p:sp>
      <p:sp>
        <p:nvSpPr>
          <p:cNvPr id="117774" name="Text Box 1038"/>
          <p:cNvSpPr txBox="1">
            <a:spLocks noChangeArrowheads="1"/>
          </p:cNvSpPr>
          <p:nvPr/>
        </p:nvSpPr>
        <p:spPr bwMode="auto">
          <a:xfrm>
            <a:off x="4914900" y="1509713"/>
            <a:ext cx="3876675" cy="3378200"/>
          </a:xfrm>
          <a:prstGeom prst="rect">
            <a:avLst/>
          </a:prstGeom>
          <a:noFill/>
          <a:ln w="9525">
            <a:noFill/>
            <a:miter lim="800000"/>
            <a:headEnd/>
            <a:tailEnd/>
          </a:ln>
        </p:spPr>
        <p:txBody>
          <a:bodyPr wrap="none">
            <a:prstTxWarp prst="textNoShape">
              <a:avLst/>
            </a:prstTxWarp>
            <a:spAutoFit/>
          </a:bodyPr>
          <a:lstStyle/>
          <a:p>
            <a:pPr>
              <a:buFontTx/>
              <a:buChar char="•"/>
            </a:pPr>
            <a:r>
              <a:rPr lang="en-US"/>
              <a:t>Scholar.google.com</a:t>
            </a:r>
          </a:p>
          <a:p>
            <a:pPr>
              <a:buFontTx/>
              <a:buChar char="•"/>
            </a:pPr>
            <a:r>
              <a:rPr lang="en-US"/>
              <a:t>Discipline indexes </a:t>
            </a:r>
            <a:br>
              <a:rPr lang="en-US"/>
            </a:br>
            <a:r>
              <a:rPr lang="en-US"/>
              <a:t>(Population Index, </a:t>
            </a:r>
            <a:br>
              <a:rPr lang="en-US"/>
            </a:br>
            <a:r>
              <a:rPr lang="en-US"/>
              <a:t>EconLit, PAIS, </a:t>
            </a:r>
            <a:br>
              <a:rPr lang="en-US"/>
            </a:br>
            <a:r>
              <a:rPr lang="en-US"/>
              <a:t>Sociofile, etc.)</a:t>
            </a:r>
          </a:p>
          <a:p>
            <a:pPr>
              <a:buFontTx/>
              <a:buChar char="•"/>
            </a:pPr>
            <a:r>
              <a:rPr lang="en-US"/>
              <a:t>Collection indexes</a:t>
            </a:r>
            <a:br>
              <a:rPr lang="en-US"/>
            </a:br>
            <a:r>
              <a:rPr lang="en-US"/>
              <a:t>(Muse, World Development</a:t>
            </a:r>
            <a:br>
              <a:rPr lang="en-US"/>
            </a:br>
            <a:r>
              <a:rPr lang="en-US"/>
              <a:t>Sources, Criminology, etc.)</a:t>
            </a:r>
          </a:p>
          <a:p>
            <a:pPr>
              <a:buFontTx/>
              <a:buChar char="•"/>
            </a:pPr>
            <a:endParaRPr lang="en-US"/>
          </a:p>
        </p:txBody>
      </p:sp>
      <p:sp>
        <p:nvSpPr>
          <p:cNvPr id="117775" name="Text Box 1039"/>
          <p:cNvSpPr txBox="1">
            <a:spLocks noChangeArrowheads="1"/>
          </p:cNvSpPr>
          <p:nvPr/>
        </p:nvSpPr>
        <p:spPr bwMode="auto">
          <a:xfrm>
            <a:off x="4143375" y="5360988"/>
            <a:ext cx="3471863"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hlink"/>
                </a:solidFill>
              </a:rPr>
              <a:t>Scholarly Literature</a:t>
            </a:r>
            <a:endParaRPr lang="en-US"/>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1" name="Picture 7" descr="sm_table"/>
          <p:cNvPicPr>
            <a:picLocks noChangeAspect="1" noChangeArrowheads="1"/>
          </p:cNvPicPr>
          <p:nvPr/>
        </p:nvPicPr>
        <p:blipFill>
          <a:blip r:embed="rId3"/>
          <a:srcRect/>
          <a:stretch>
            <a:fillRect/>
          </a:stretch>
        </p:blipFill>
        <p:spPr bwMode="auto">
          <a:xfrm>
            <a:off x="4040188" y="2868613"/>
            <a:ext cx="4052887" cy="1435100"/>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154636" name="Text Box 12"/>
          <p:cNvSpPr txBox="1">
            <a:spLocks noChangeArrowheads="1"/>
          </p:cNvSpPr>
          <p:nvPr/>
        </p:nvSpPr>
        <p:spPr bwMode="auto">
          <a:xfrm>
            <a:off x="460375" y="468313"/>
            <a:ext cx="2098675" cy="457200"/>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Access Points</a:t>
            </a:r>
            <a:endParaRPr lang="en-US"/>
          </a:p>
        </p:txBody>
      </p:sp>
      <p:sp>
        <p:nvSpPr>
          <p:cNvPr id="154637" name="Text Box 13"/>
          <p:cNvSpPr txBox="1">
            <a:spLocks noChangeArrowheads="1"/>
          </p:cNvSpPr>
          <p:nvPr/>
        </p:nvSpPr>
        <p:spPr bwMode="auto">
          <a:xfrm>
            <a:off x="6643688" y="2290763"/>
            <a:ext cx="1403350" cy="457200"/>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Statistics</a:t>
            </a:r>
          </a:p>
        </p:txBody>
      </p:sp>
      <p:sp>
        <p:nvSpPr>
          <p:cNvPr id="154638" name="Text Box 14"/>
          <p:cNvSpPr txBox="1">
            <a:spLocks noChangeArrowheads="1"/>
          </p:cNvSpPr>
          <p:nvPr/>
        </p:nvSpPr>
        <p:spPr bwMode="auto">
          <a:xfrm>
            <a:off x="407988" y="2487613"/>
            <a:ext cx="3514725" cy="2282825"/>
          </a:xfrm>
          <a:prstGeom prst="rect">
            <a:avLst/>
          </a:prstGeom>
          <a:noFill/>
          <a:ln w="9525">
            <a:noFill/>
            <a:miter lim="800000"/>
            <a:headEnd/>
            <a:tailEnd/>
          </a:ln>
        </p:spPr>
        <p:txBody>
          <a:bodyPr>
            <a:prstTxWarp prst="textNoShape">
              <a:avLst/>
            </a:prstTxWarp>
            <a:spAutoFit/>
          </a:bodyPr>
          <a:lstStyle/>
          <a:p>
            <a:pPr>
              <a:buFontTx/>
              <a:buChar char="•"/>
            </a:pPr>
            <a:r>
              <a:rPr lang="en-US"/>
              <a:t>Statistical Universe</a:t>
            </a:r>
          </a:p>
          <a:p>
            <a:pPr>
              <a:buFontTx/>
              <a:buChar char="•"/>
            </a:pPr>
            <a:r>
              <a:rPr lang="en-US"/>
              <a:t>Statistical compendia</a:t>
            </a:r>
            <a:br>
              <a:rPr lang="en-US"/>
            </a:br>
            <a:r>
              <a:rPr lang="en-US"/>
              <a:t>and abstracts</a:t>
            </a:r>
          </a:p>
          <a:p>
            <a:pPr>
              <a:buFontTx/>
              <a:buChar char="•"/>
            </a:pPr>
            <a:r>
              <a:rPr lang="en-US"/>
              <a:t>Bibliographies of statistical publications</a:t>
            </a:r>
          </a:p>
          <a:p>
            <a:pPr>
              <a:buFontTx/>
              <a:buChar char="•"/>
            </a:pPr>
            <a:endParaRPr lang="en-US"/>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descr="blsunempl_agg_data"/>
          <p:cNvPicPr>
            <a:picLocks noChangeAspect="1" noChangeArrowheads="1"/>
          </p:cNvPicPr>
          <p:nvPr/>
        </p:nvPicPr>
        <p:blipFill>
          <a:blip r:embed="rId3"/>
          <a:srcRect/>
          <a:stretch>
            <a:fillRect/>
          </a:stretch>
        </p:blipFill>
        <p:spPr bwMode="auto">
          <a:xfrm>
            <a:off x="3779838" y="695325"/>
            <a:ext cx="2743200" cy="3365500"/>
          </a:xfrm>
          <a:prstGeom prst="rect">
            <a:avLst/>
          </a:prstGeom>
          <a:noFill/>
          <a:ln w="9525">
            <a:solidFill>
              <a:schemeClr val="tx2"/>
            </a:solidFill>
            <a:miter lim="800000"/>
            <a:headEnd/>
            <a:tailEnd/>
          </a:ln>
          <a:effectLst>
            <a:outerShdw blurRad="63500" dist="101600" dir="2700000" algn="ctr" rotWithShape="0">
              <a:schemeClr val="bg2">
                <a:alpha val="74998"/>
              </a:schemeClr>
            </a:outerShdw>
          </a:effectLst>
        </p:spPr>
      </p:pic>
      <p:sp>
        <p:nvSpPr>
          <p:cNvPr id="156684" name="Text Box 12"/>
          <p:cNvSpPr txBox="1">
            <a:spLocks noChangeArrowheads="1"/>
          </p:cNvSpPr>
          <p:nvPr/>
        </p:nvSpPr>
        <p:spPr bwMode="auto">
          <a:xfrm>
            <a:off x="460375" y="468313"/>
            <a:ext cx="2098675" cy="457200"/>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Access Points</a:t>
            </a:r>
            <a:endParaRPr lang="en-US"/>
          </a:p>
        </p:txBody>
      </p:sp>
      <p:sp>
        <p:nvSpPr>
          <p:cNvPr id="156685" name="Text Box 13"/>
          <p:cNvSpPr txBox="1">
            <a:spLocks noChangeArrowheads="1"/>
          </p:cNvSpPr>
          <p:nvPr/>
        </p:nvSpPr>
        <p:spPr bwMode="auto">
          <a:xfrm>
            <a:off x="6523038" y="2191557"/>
            <a:ext cx="23907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chemeClr val="hlink"/>
                </a:solidFill>
              </a:rPr>
              <a:t>Aggregate data</a:t>
            </a:r>
            <a:endParaRPr lang="en-US" dirty="0"/>
          </a:p>
        </p:txBody>
      </p:sp>
      <p:sp>
        <p:nvSpPr>
          <p:cNvPr id="156686" name="Text Box 14"/>
          <p:cNvSpPr txBox="1">
            <a:spLocks noChangeArrowheads="1"/>
          </p:cNvSpPr>
          <p:nvPr/>
        </p:nvSpPr>
        <p:spPr bwMode="auto">
          <a:xfrm>
            <a:off x="595313" y="4214813"/>
            <a:ext cx="5559425" cy="457200"/>
          </a:xfrm>
          <a:prstGeom prst="rect">
            <a:avLst/>
          </a:prstGeom>
          <a:noFill/>
          <a:ln w="9525">
            <a:noFill/>
            <a:miter lim="800000"/>
            <a:headEnd/>
            <a:tailEnd/>
          </a:ln>
          <a:effectLst/>
        </p:spPr>
        <p:txBody>
          <a:bodyPr>
            <a:prstTxWarp prst="textNoShape">
              <a:avLst/>
            </a:prstTxWarp>
            <a:spAutoFit/>
          </a:bodyPr>
          <a:lstStyle/>
          <a:p>
            <a:r>
              <a:rPr lang="en-US" u="sng"/>
              <a:t>Aggregate data distributors</a:t>
            </a:r>
            <a:endParaRPr lang="en-US"/>
          </a:p>
        </p:txBody>
      </p:sp>
      <p:sp>
        <p:nvSpPr>
          <p:cNvPr id="156687" name="Text Box 15"/>
          <p:cNvSpPr txBox="1">
            <a:spLocks noChangeArrowheads="1"/>
          </p:cNvSpPr>
          <p:nvPr/>
        </p:nvSpPr>
        <p:spPr bwMode="auto">
          <a:xfrm>
            <a:off x="554038" y="4779963"/>
            <a:ext cx="7991475" cy="1739900"/>
          </a:xfrm>
          <a:prstGeom prst="rect">
            <a:avLst/>
          </a:prstGeom>
          <a:noFill/>
          <a:ln w="9525">
            <a:noFill/>
            <a:miter lim="800000"/>
            <a:headEnd/>
            <a:tailEnd/>
          </a:ln>
        </p:spPr>
        <p:txBody>
          <a:bodyPr>
            <a:prstTxWarp prst="textNoShape">
              <a:avLst/>
            </a:prstTxWarp>
            <a:spAutoFit/>
          </a:bodyPr>
          <a:lstStyle/>
          <a:p>
            <a:pPr>
              <a:buFontTx/>
              <a:buChar char="•"/>
            </a:pPr>
            <a:r>
              <a:rPr lang="en-US" sz="1800" dirty="0" err="1"/>
              <a:t>Fedstats</a:t>
            </a:r>
            <a:r>
              <a:rPr lang="en-US" sz="1800" b="1" dirty="0">
                <a:latin typeface="Courier New" charset="0"/>
              </a:rPr>
              <a:t>: </a:t>
            </a:r>
            <a:r>
              <a:rPr lang="en-US" sz="1800" b="1" dirty="0" err="1">
                <a:solidFill>
                  <a:srgbClr val="FF171F"/>
                </a:solidFill>
                <a:latin typeface="Courier New" charset="0"/>
              </a:rPr>
              <a:t>fedstats.gov</a:t>
            </a:r>
            <a:endParaRPr lang="en-US" sz="1800" dirty="0"/>
          </a:p>
          <a:p>
            <a:pPr>
              <a:buFontTx/>
              <a:buChar char="•"/>
            </a:pPr>
            <a:r>
              <a:rPr lang="en-US" sz="1800" dirty="0"/>
              <a:t>American </a:t>
            </a:r>
            <a:r>
              <a:rPr lang="en-US" sz="1800" dirty="0" err="1"/>
              <a:t>Factfinder</a:t>
            </a:r>
            <a:r>
              <a:rPr lang="en-US" sz="1800" dirty="0"/>
              <a:t>: </a:t>
            </a:r>
            <a:r>
              <a:rPr lang="en-US" sz="1800" b="1" dirty="0" err="1">
                <a:solidFill>
                  <a:srgbClr val="FF171F"/>
                </a:solidFill>
                <a:latin typeface="Courier New" charset="0"/>
              </a:rPr>
              <a:t>factfinder.census.gov</a:t>
            </a:r>
            <a:endParaRPr lang="en-US" sz="1800" b="1" dirty="0">
              <a:solidFill>
                <a:srgbClr val="FF171F"/>
              </a:solidFill>
              <a:latin typeface="Courier New" charset="0"/>
            </a:endParaRPr>
          </a:p>
          <a:p>
            <a:pPr>
              <a:buFontTx/>
              <a:buChar char="•"/>
            </a:pPr>
            <a:r>
              <a:rPr lang="en-US" sz="1800" dirty="0"/>
              <a:t>International Financial Statistics:</a:t>
            </a:r>
            <a:r>
              <a:rPr lang="en-US" sz="1800" b="1" dirty="0">
                <a:solidFill>
                  <a:srgbClr val="FF171F"/>
                </a:solidFill>
                <a:latin typeface="Courier New" charset="0"/>
              </a:rPr>
              <a:t> </a:t>
            </a:r>
            <a:r>
              <a:rPr lang="en-US" sz="1800" b="1" dirty="0" err="1">
                <a:solidFill>
                  <a:srgbClr val="FF171F"/>
                </a:solidFill>
                <a:latin typeface="Courier New" charset="0"/>
              </a:rPr>
              <a:t>imfstatistics.org</a:t>
            </a:r>
            <a:endParaRPr lang="en-US" sz="1800" b="1" dirty="0">
              <a:solidFill>
                <a:srgbClr val="FF171F"/>
              </a:solidFill>
              <a:latin typeface="Courier New" charset="0"/>
            </a:endParaRPr>
          </a:p>
          <a:p>
            <a:pPr>
              <a:buFontTx/>
              <a:buChar char="•"/>
            </a:pPr>
            <a:r>
              <a:rPr lang="en-US" sz="1800" dirty="0"/>
              <a:t>Rand California:</a:t>
            </a:r>
            <a:r>
              <a:rPr lang="en-US" sz="1800" b="1" dirty="0">
                <a:solidFill>
                  <a:srgbClr val="FF171F"/>
                </a:solidFill>
                <a:latin typeface="Courier New" charset="0"/>
              </a:rPr>
              <a:t> </a:t>
            </a:r>
            <a:r>
              <a:rPr lang="en-US" sz="1800" b="1" dirty="0" err="1">
                <a:solidFill>
                  <a:srgbClr val="FF171F"/>
                </a:solidFill>
                <a:latin typeface="Courier New" charset="0"/>
              </a:rPr>
              <a:t>ca.rand.org</a:t>
            </a:r>
            <a:endParaRPr lang="en-US" sz="1800" b="1" dirty="0">
              <a:solidFill>
                <a:srgbClr val="FF171F"/>
              </a:solidFill>
              <a:latin typeface="Courier New" charset="0"/>
            </a:endParaRPr>
          </a:p>
          <a:p>
            <a:pPr>
              <a:buFontTx/>
              <a:buChar char="•"/>
            </a:pPr>
            <a:r>
              <a:rPr lang="en-US" sz="1800" dirty="0"/>
              <a:t>United Nations Common Database: </a:t>
            </a:r>
            <a:r>
              <a:rPr lang="en-US" sz="1800" b="1" dirty="0" err="1">
                <a:solidFill>
                  <a:srgbClr val="FF171F"/>
                </a:solidFill>
                <a:latin typeface="Courier New" charset="0"/>
              </a:rPr>
              <a:t>unstats.un.org/unsd/cdb</a:t>
            </a:r>
            <a:endParaRPr lang="en-US" sz="1800" b="1" dirty="0">
              <a:solidFill>
                <a:srgbClr val="FF171F"/>
              </a:solidFill>
              <a:latin typeface="Courier New" charset="0"/>
            </a:endParaRPr>
          </a:p>
          <a:p>
            <a:pPr>
              <a:buFontTx/>
              <a:buChar char="•"/>
            </a:pPr>
            <a:r>
              <a:rPr lang="en-US" sz="1800" dirty="0"/>
              <a:t>Bureau of Labor Statistics:</a:t>
            </a:r>
            <a:r>
              <a:rPr lang="en-US" sz="1800" b="1" dirty="0">
                <a:solidFill>
                  <a:srgbClr val="FF171F"/>
                </a:solidFill>
                <a:latin typeface="Courier New" charset="0"/>
              </a:rPr>
              <a:t> </a:t>
            </a:r>
            <a:r>
              <a:rPr lang="en-US" sz="1800" b="1" dirty="0" err="1">
                <a:solidFill>
                  <a:srgbClr val="FF171F"/>
                </a:solidFill>
                <a:latin typeface="Courier New" charset="0"/>
              </a:rPr>
              <a:t>stats.bls.gov</a:t>
            </a:r>
            <a:endParaRPr lang="en-US" sz="1800" dirty="0"/>
          </a:p>
        </p:txBody>
      </p:sp>
      <p:sp>
        <p:nvSpPr>
          <p:cNvPr id="156688" name="Rectangle 16"/>
          <p:cNvSpPr>
            <a:spLocks noChangeArrowheads="1"/>
          </p:cNvSpPr>
          <p:nvPr/>
        </p:nvSpPr>
        <p:spPr bwMode="auto">
          <a:xfrm>
            <a:off x="5716588" y="472598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3" descr="cpsdata1"/>
          <p:cNvPicPr>
            <a:picLocks noChangeAspect="1" noChangeArrowheads="1"/>
          </p:cNvPicPr>
          <p:nvPr/>
        </p:nvPicPr>
        <p:blipFill>
          <a:blip r:embed="rId3"/>
          <a:srcRect/>
          <a:stretch>
            <a:fillRect/>
          </a:stretch>
        </p:blipFill>
        <p:spPr bwMode="auto">
          <a:xfrm>
            <a:off x="415925" y="877888"/>
            <a:ext cx="5562600" cy="2466975"/>
          </a:xfrm>
          <a:prstGeom prst="rect">
            <a:avLst/>
          </a:prstGeom>
          <a:noFill/>
          <a:ln w="9525">
            <a:solidFill>
              <a:schemeClr val="tx2"/>
            </a:solidFill>
            <a:miter lim="800000"/>
            <a:headEnd/>
            <a:tailEnd/>
          </a:ln>
          <a:effectLst>
            <a:outerShdw blurRad="63500" dist="38099" dir="2700000" algn="ctr" rotWithShape="0">
              <a:srgbClr val="000000">
                <a:alpha val="74998"/>
              </a:srgbClr>
            </a:outerShdw>
          </a:effectLst>
        </p:spPr>
      </p:pic>
      <p:sp>
        <p:nvSpPr>
          <p:cNvPr id="158732" name="Text Box 12"/>
          <p:cNvSpPr txBox="1">
            <a:spLocks noChangeArrowheads="1"/>
          </p:cNvSpPr>
          <p:nvPr/>
        </p:nvSpPr>
        <p:spPr bwMode="auto">
          <a:xfrm>
            <a:off x="5995988" y="1025525"/>
            <a:ext cx="2265362"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hlink"/>
                </a:solidFill>
              </a:rPr>
              <a:t>Microdata</a:t>
            </a:r>
            <a:endParaRPr lang="en-US"/>
          </a:p>
        </p:txBody>
      </p:sp>
      <p:sp>
        <p:nvSpPr>
          <p:cNvPr id="158733" name="Text Box 13"/>
          <p:cNvSpPr txBox="1">
            <a:spLocks noChangeArrowheads="1"/>
          </p:cNvSpPr>
          <p:nvPr/>
        </p:nvSpPr>
        <p:spPr bwMode="auto">
          <a:xfrm>
            <a:off x="625475" y="3654425"/>
            <a:ext cx="4656138" cy="457200"/>
          </a:xfrm>
          <a:prstGeom prst="rect">
            <a:avLst/>
          </a:prstGeom>
          <a:noFill/>
          <a:ln w="9525">
            <a:noFill/>
            <a:miter lim="800000"/>
            <a:headEnd/>
            <a:tailEnd/>
          </a:ln>
        </p:spPr>
        <p:txBody>
          <a:bodyPr wrap="none">
            <a:prstTxWarp prst="textNoShape">
              <a:avLst/>
            </a:prstTxWarp>
            <a:spAutoFit/>
          </a:bodyPr>
          <a:lstStyle/>
          <a:p>
            <a:r>
              <a:rPr lang="en-US" u="sng"/>
              <a:t>Data Archives and Data Libraries</a:t>
            </a:r>
            <a:endParaRPr lang="en-US"/>
          </a:p>
        </p:txBody>
      </p:sp>
      <p:sp>
        <p:nvSpPr>
          <p:cNvPr id="158734" name="Text Box 14"/>
          <p:cNvSpPr txBox="1">
            <a:spLocks noChangeArrowheads="1"/>
          </p:cNvSpPr>
          <p:nvPr/>
        </p:nvSpPr>
        <p:spPr bwMode="auto">
          <a:xfrm>
            <a:off x="490538" y="4297363"/>
            <a:ext cx="8161209" cy="2031325"/>
          </a:xfrm>
          <a:prstGeom prst="rect">
            <a:avLst/>
          </a:prstGeom>
          <a:noFill/>
          <a:ln w="9525">
            <a:noFill/>
            <a:miter lim="800000"/>
            <a:headEnd/>
            <a:tailEnd/>
          </a:ln>
        </p:spPr>
        <p:txBody>
          <a:bodyPr wrap="none">
            <a:prstTxWarp prst="textNoShape">
              <a:avLst/>
            </a:prstTxWarp>
            <a:spAutoFit/>
          </a:bodyPr>
          <a:lstStyle/>
          <a:p>
            <a:pPr>
              <a:buFontTx/>
              <a:buChar char="•"/>
            </a:pPr>
            <a:r>
              <a:rPr lang="en-US" sz="1800" dirty="0"/>
              <a:t>ICPSR:</a:t>
            </a:r>
            <a:r>
              <a:rPr lang="en-US" sz="1800" b="1" dirty="0">
                <a:solidFill>
                  <a:srgbClr val="FF171F"/>
                </a:solidFill>
                <a:latin typeface="Courier New" charset="0"/>
              </a:rPr>
              <a:t> </a:t>
            </a:r>
            <a:r>
              <a:rPr lang="en-US" sz="1800" b="1" dirty="0" err="1">
                <a:solidFill>
                  <a:srgbClr val="FF171F"/>
                </a:solidFill>
                <a:latin typeface="Courier New" charset="0"/>
              </a:rPr>
              <a:t>www.icpsr.umich.edu</a:t>
            </a:r>
            <a:endParaRPr lang="en-US" sz="1800" b="1" dirty="0">
              <a:solidFill>
                <a:srgbClr val="FF171F"/>
              </a:solidFill>
              <a:latin typeface="Courier New" charset="0"/>
            </a:endParaRPr>
          </a:p>
          <a:p>
            <a:pPr>
              <a:buFontTx/>
              <a:buChar char="•"/>
            </a:pPr>
            <a:r>
              <a:rPr lang="en-US" sz="1800" dirty="0"/>
              <a:t>UK Data Archive:</a:t>
            </a:r>
            <a:r>
              <a:rPr lang="en-US" sz="1800" b="1" dirty="0">
                <a:solidFill>
                  <a:srgbClr val="FF171F"/>
                </a:solidFill>
                <a:latin typeface="Courier New" charset="0"/>
              </a:rPr>
              <a:t> </a:t>
            </a:r>
            <a:r>
              <a:rPr lang="en-US" sz="1800" b="1" dirty="0" err="1">
                <a:solidFill>
                  <a:srgbClr val="FF171F"/>
                </a:solidFill>
                <a:latin typeface="Courier New" charset="0"/>
              </a:rPr>
              <a:t>www.data-archive.ac.uk</a:t>
            </a:r>
            <a:endParaRPr lang="en-US" sz="1800" b="1" dirty="0">
              <a:solidFill>
                <a:srgbClr val="FF171F"/>
              </a:solidFill>
              <a:latin typeface="Courier New" charset="0"/>
            </a:endParaRPr>
          </a:p>
          <a:p>
            <a:pPr>
              <a:buFontTx/>
              <a:buChar char="•"/>
            </a:pPr>
            <a:r>
              <a:rPr lang="en-US" sz="1800" dirty="0"/>
              <a:t>Council of European Social Science Data </a:t>
            </a:r>
            <a:r>
              <a:rPr lang="en-US" sz="1800" dirty="0" smtClean="0"/>
              <a:t>Archives: </a:t>
            </a:r>
            <a:r>
              <a:rPr lang="en-US" b="1" dirty="0" err="1">
                <a:solidFill>
                  <a:srgbClr val="FF171F"/>
                </a:solidFill>
                <a:latin typeface="Courier New" charset="0"/>
              </a:rPr>
              <a:t>www.cessda.org</a:t>
            </a:r>
            <a:r>
              <a:rPr lang="en-US" b="1" dirty="0" smtClean="0">
                <a:solidFill>
                  <a:srgbClr val="FF171F"/>
                </a:solidFill>
                <a:latin typeface="Courier New" charset="0"/>
              </a:rPr>
              <a:t>/</a:t>
            </a:r>
          </a:p>
          <a:p>
            <a:pPr>
              <a:buFontTx/>
              <a:buChar char="•"/>
            </a:pPr>
            <a:r>
              <a:rPr lang="en-US" sz="1800" dirty="0"/>
              <a:t>History Data Service: </a:t>
            </a:r>
            <a:r>
              <a:rPr lang="en-US" sz="1800" b="1" dirty="0" err="1">
                <a:solidFill>
                  <a:srgbClr val="FF171F"/>
                </a:solidFill>
                <a:latin typeface="Courier New" charset="0"/>
              </a:rPr>
              <a:t>hds.essex.ac.uk</a:t>
            </a:r>
            <a:endParaRPr lang="en-US" sz="1800" dirty="0"/>
          </a:p>
          <a:p>
            <a:pPr>
              <a:buFontTx/>
              <a:buChar char="•"/>
            </a:pPr>
            <a:r>
              <a:rPr lang="en-US" sz="1800" dirty="0"/>
              <a:t>American National Election Studies:</a:t>
            </a:r>
            <a:r>
              <a:rPr lang="en-US" sz="1800" dirty="0" smtClean="0"/>
              <a:t> </a:t>
            </a:r>
            <a:r>
              <a:rPr lang="en-US" b="1" dirty="0">
                <a:solidFill>
                  <a:srgbClr val="FF171F"/>
                </a:solidFill>
                <a:latin typeface="Courier New" charset="0"/>
              </a:rPr>
              <a:t>http://</a:t>
            </a:r>
            <a:r>
              <a:rPr lang="en-US" b="1" dirty="0" err="1">
                <a:solidFill>
                  <a:srgbClr val="FF171F"/>
                </a:solidFill>
                <a:latin typeface="Courier New" charset="0"/>
              </a:rPr>
              <a:t>www.electionstudies.org</a:t>
            </a:r>
            <a:endParaRPr lang="en-US" b="1" dirty="0">
              <a:solidFill>
                <a:srgbClr val="FF171F"/>
              </a:solidFill>
              <a:latin typeface="Courier New" charset="0"/>
            </a:endParaRPr>
          </a:p>
          <a:p>
            <a:pPr>
              <a:buFontTx/>
              <a:buChar char="•"/>
            </a:pPr>
            <a:r>
              <a:rPr lang="en-US" sz="1800" dirty="0"/>
              <a:t>Association of Religion Data Archives: </a:t>
            </a:r>
            <a:r>
              <a:rPr lang="en-US" sz="1800" b="1" dirty="0" err="1">
                <a:solidFill>
                  <a:srgbClr val="FF171F"/>
                </a:solidFill>
                <a:latin typeface="Courier New" charset="0"/>
              </a:rPr>
              <a:t>thearda.com</a:t>
            </a:r>
            <a:endParaRPr lang="en-US" sz="1800" b="1" dirty="0">
              <a:solidFill>
                <a:srgbClr val="FF171F"/>
              </a:solidFill>
              <a:latin typeface="Courier New" charset="0"/>
            </a:endParaRPr>
          </a:p>
          <a:p>
            <a:pPr>
              <a:buFontTx/>
              <a:buChar char="•"/>
            </a:pPr>
            <a:r>
              <a:rPr lang="en-US" sz="1800" dirty="0"/>
              <a:t>NARA: </a:t>
            </a:r>
            <a:r>
              <a:rPr lang="en-US" sz="1800" b="1" dirty="0" err="1">
                <a:solidFill>
                  <a:srgbClr val="FF171F"/>
                </a:solidFill>
                <a:latin typeface="Courier New" charset="0"/>
              </a:rPr>
              <a:t>www.archives.gov</a:t>
            </a:r>
            <a:r>
              <a:rPr lang="en-US" sz="1800" b="1" dirty="0">
                <a:solidFill>
                  <a:srgbClr val="FF171F"/>
                </a:solidFill>
                <a:latin typeface="Courier New" charset="0"/>
              </a:rPr>
              <a:t>/research/electronic-</a:t>
            </a:r>
            <a:r>
              <a:rPr lang="en-US" sz="1800" b="1" dirty="0" smtClean="0">
                <a:solidFill>
                  <a:srgbClr val="FF171F"/>
                </a:solidFill>
                <a:latin typeface="Courier New" charset="0"/>
              </a:rPr>
              <a:t>record</a:t>
            </a:r>
            <a:endParaRPr lang="en-US" sz="1800" dirty="0"/>
          </a:p>
        </p:txBody>
      </p:sp>
      <p:sp>
        <p:nvSpPr>
          <p:cNvPr id="158735" name="Text Box 15"/>
          <p:cNvSpPr txBox="1">
            <a:spLocks noChangeArrowheads="1"/>
          </p:cNvSpPr>
          <p:nvPr/>
        </p:nvSpPr>
        <p:spPr bwMode="auto">
          <a:xfrm>
            <a:off x="471488" y="207963"/>
            <a:ext cx="2098675" cy="457200"/>
          </a:xfrm>
          <a:prstGeom prst="rect">
            <a:avLst/>
          </a:prstGeom>
          <a:noFill/>
          <a:ln w="9525">
            <a:noFill/>
            <a:miter lim="800000"/>
            <a:headEnd/>
            <a:tailEnd/>
          </a:ln>
        </p:spPr>
        <p:txBody>
          <a:bodyPr wrap="none">
            <a:prstTxWarp prst="textNoShape">
              <a:avLst/>
            </a:prstTxWarp>
            <a:spAutoFit/>
          </a:bodyPr>
          <a:lstStyle/>
          <a:p>
            <a:r>
              <a:rPr lang="en-US">
                <a:solidFill>
                  <a:schemeClr val="hlink"/>
                </a:solidFill>
              </a:rPr>
              <a:t>Access Points</a:t>
            </a:r>
            <a:endParaRPr lang="en-US"/>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normAutofit/>
          </a:bodyPr>
          <a:lstStyle/>
          <a:p>
            <a:r>
              <a:rPr lang="en-US" sz="3200" dirty="0"/>
              <a:t>Tip: use the tools you know to find statistics that will lead you to data</a:t>
            </a:r>
          </a:p>
        </p:txBody>
      </p:sp>
      <p:sp>
        <p:nvSpPr>
          <p:cNvPr id="133123" name="Rectangle 1027"/>
          <p:cNvSpPr>
            <a:spLocks noGrp="1" noChangeArrowheads="1"/>
          </p:cNvSpPr>
          <p:nvPr>
            <p:ph idx="1"/>
          </p:nvPr>
        </p:nvSpPr>
        <p:spPr/>
        <p:txBody>
          <a:bodyPr/>
          <a:lstStyle/>
          <a:p>
            <a:pPr>
              <a:lnSpc>
                <a:spcPct val="90000"/>
              </a:lnSpc>
            </a:pPr>
            <a:r>
              <a:rPr lang="en-US" sz="2400" dirty="0" smtClean="0">
                <a:solidFill>
                  <a:srgbClr val="FF0000"/>
                </a:solidFill>
              </a:rPr>
              <a:t>Bibliographic</a:t>
            </a:r>
            <a:r>
              <a:rPr lang="en-US" sz="2400" dirty="0" smtClean="0"/>
              <a:t> indexes (OPACs for books and data, journal indexes, news indexes, statistical indexes)</a:t>
            </a:r>
          </a:p>
          <a:p>
            <a:pPr>
              <a:lnSpc>
                <a:spcPct val="90000"/>
              </a:lnSpc>
            </a:pPr>
            <a:endParaRPr lang="en-US" sz="2400" dirty="0" smtClean="0"/>
          </a:p>
          <a:p>
            <a:pPr>
              <a:lnSpc>
                <a:spcPct val="90000"/>
              </a:lnSpc>
            </a:pPr>
            <a:r>
              <a:rPr lang="en-US" sz="2400" dirty="0" smtClean="0">
                <a:solidFill>
                  <a:srgbClr val="FF0000"/>
                </a:solidFill>
              </a:rPr>
              <a:t>Web</a:t>
            </a:r>
            <a:r>
              <a:rPr lang="en-US" sz="2400" dirty="0" smtClean="0"/>
              <a:t> search engines</a:t>
            </a:r>
          </a:p>
          <a:p>
            <a:pPr>
              <a:lnSpc>
                <a:spcPct val="90000"/>
              </a:lnSpc>
            </a:pPr>
            <a:endParaRPr lang="en-US" sz="2400" dirty="0" smtClean="0"/>
          </a:p>
          <a:p>
            <a:pPr>
              <a:lnSpc>
                <a:spcPct val="90000"/>
              </a:lnSpc>
            </a:pPr>
            <a:r>
              <a:rPr lang="en-US" sz="2400" dirty="0" smtClean="0"/>
              <a:t>"</a:t>
            </a:r>
            <a:r>
              <a:rPr lang="en-US" sz="2400" dirty="0" smtClean="0">
                <a:solidFill>
                  <a:srgbClr val="FF0000"/>
                </a:solidFill>
              </a:rPr>
              <a:t>Agency</a:t>
            </a:r>
            <a:r>
              <a:rPr lang="en-US" sz="2400" dirty="0" smtClean="0"/>
              <a:t>" approach (who might have collected the data?)</a:t>
            </a:r>
          </a:p>
          <a:p>
            <a:pPr>
              <a:lnSpc>
                <a:spcPct val="90000"/>
              </a:lnSpc>
            </a:pPr>
            <a:endParaRPr lang="en-US" sz="2400" dirty="0" smtClean="0"/>
          </a:p>
          <a:p>
            <a:pPr>
              <a:lnSpc>
                <a:spcPct val="90000"/>
              </a:lnSpc>
            </a:pPr>
            <a:r>
              <a:rPr lang="en-US" sz="2400" dirty="0" smtClean="0"/>
              <a:t>Known </a:t>
            </a:r>
            <a:r>
              <a:rPr lang="en-US" sz="2400" dirty="0" smtClean="0">
                <a:solidFill>
                  <a:srgbClr val="FF0000"/>
                </a:solidFill>
              </a:rPr>
              <a:t>compilations</a:t>
            </a:r>
            <a:r>
              <a:rPr lang="en-US" sz="2400" dirty="0" smtClean="0"/>
              <a:t> of statistics</a:t>
            </a:r>
          </a:p>
          <a:p>
            <a:pPr>
              <a:lnSpc>
                <a:spcPct val="90000"/>
              </a:lnSpc>
            </a:pPr>
            <a:endParaRPr lang="en-US" sz="2400" dirty="0" smtClean="0"/>
          </a:p>
          <a:p>
            <a:pPr>
              <a:lnSpc>
                <a:spcPct val="90000"/>
              </a:lnSpc>
            </a:pPr>
            <a:r>
              <a:rPr lang="en-US" sz="2400" dirty="0" smtClean="0"/>
              <a:t>Known </a:t>
            </a:r>
            <a:r>
              <a:rPr lang="en-US" sz="2400" dirty="0" smtClean="0">
                <a:solidFill>
                  <a:srgbClr val="FF0000"/>
                </a:solidFill>
              </a:rPr>
              <a:t>data sources</a:t>
            </a:r>
            <a:r>
              <a:rPr lang="en-US" sz="2400" dirty="0" smtClean="0"/>
              <a:t>, archives, libraries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r>
              <a:rPr lang="en-US"/>
              <a:t>Tip: work "backwards" from statistics to the data source</a:t>
            </a:r>
          </a:p>
        </p:txBody>
      </p:sp>
      <p:sp>
        <p:nvSpPr>
          <p:cNvPr id="135171" name="Rectangle 3"/>
          <p:cNvSpPr>
            <a:spLocks noGrp="1" noChangeArrowheads="1"/>
          </p:cNvSpPr>
          <p:nvPr>
            <p:ph idx="1"/>
          </p:nvPr>
        </p:nvSpPr>
        <p:spPr/>
        <p:txBody>
          <a:bodyPr/>
          <a:lstStyle/>
          <a:p>
            <a:r>
              <a:rPr lang="en-US" sz="2400" dirty="0" smtClean="0"/>
              <a:t>Footnotes</a:t>
            </a:r>
          </a:p>
          <a:p>
            <a:endParaRPr lang="en-US" sz="2400" dirty="0"/>
          </a:p>
          <a:p>
            <a:r>
              <a:rPr lang="en-US" sz="2400" dirty="0" smtClean="0"/>
              <a:t>Bibliography</a:t>
            </a:r>
          </a:p>
          <a:p>
            <a:endParaRPr lang="en-US" sz="2400" dirty="0"/>
          </a:p>
          <a:p>
            <a:r>
              <a:rPr lang="en-US" sz="2400" dirty="0"/>
              <a:t>Captions under tables and </a:t>
            </a:r>
            <a:r>
              <a:rPr lang="en-US" sz="2400" dirty="0" smtClean="0"/>
              <a:t>graphs</a:t>
            </a:r>
          </a:p>
          <a:p>
            <a:endParaRPr lang="en-US" sz="2400" dirty="0"/>
          </a:p>
          <a:p>
            <a:r>
              <a:rPr lang="en-US" sz="2400" dirty="0"/>
              <a:t>text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muse_article_sm"/>
          <p:cNvPicPr>
            <a:picLocks noChangeAspect="1" noChangeArrowheads="1"/>
          </p:cNvPicPr>
          <p:nvPr/>
        </p:nvPicPr>
        <p:blipFill>
          <a:blip r:embed="rId3"/>
          <a:srcRect/>
          <a:stretch>
            <a:fillRect/>
          </a:stretch>
        </p:blipFill>
        <p:spPr bwMode="auto">
          <a:xfrm>
            <a:off x="228600" y="152400"/>
            <a:ext cx="3009900" cy="4470400"/>
          </a:xfrm>
          <a:prstGeom prst="rect">
            <a:avLst/>
          </a:prstGeom>
          <a:noFill/>
          <a:effectLst>
            <a:outerShdw blurRad="63500" dist="38099" dir="2700000" algn="ctr" rotWithShape="0">
              <a:srgbClr val="000000">
                <a:alpha val="74998"/>
              </a:srgbClr>
            </a:outerShdw>
          </a:effectLst>
        </p:spPr>
      </p:pic>
      <p:pic>
        <p:nvPicPr>
          <p:cNvPr id="9222" name="Picture 6" descr="usatoday2"/>
          <p:cNvPicPr>
            <a:picLocks noChangeAspect="1" noChangeArrowheads="1"/>
          </p:cNvPicPr>
          <p:nvPr/>
        </p:nvPicPr>
        <p:blipFill>
          <a:blip r:embed="rId4"/>
          <a:srcRect/>
          <a:stretch>
            <a:fillRect/>
          </a:stretch>
        </p:blipFill>
        <p:spPr bwMode="auto">
          <a:xfrm>
            <a:off x="4724400" y="228600"/>
            <a:ext cx="4013200" cy="2667000"/>
          </a:xfrm>
          <a:prstGeom prst="rect">
            <a:avLst/>
          </a:prstGeom>
          <a:noFill/>
          <a:effectLst>
            <a:outerShdw blurRad="63500" dist="38099" dir="2700000" algn="ctr" rotWithShape="0">
              <a:srgbClr val="000000">
                <a:alpha val="74998"/>
              </a:srgbClr>
            </a:outerShdw>
          </a:effec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use_article_sm"/>
          <p:cNvPicPr>
            <a:picLocks noChangeAspect="1" noChangeArrowheads="1"/>
          </p:cNvPicPr>
          <p:nvPr/>
        </p:nvPicPr>
        <p:blipFill>
          <a:blip r:embed="rId3"/>
          <a:srcRect/>
          <a:stretch>
            <a:fillRect/>
          </a:stretch>
        </p:blipFill>
        <p:spPr bwMode="auto">
          <a:xfrm>
            <a:off x="228600" y="152400"/>
            <a:ext cx="3009900" cy="4470400"/>
          </a:xfrm>
          <a:prstGeom prst="rect">
            <a:avLst/>
          </a:prstGeom>
          <a:noFill/>
          <a:effectLst>
            <a:outerShdw blurRad="63500" dist="38099" dir="2700000" algn="ctr" rotWithShape="0">
              <a:srgbClr val="000000">
                <a:alpha val="74998"/>
              </a:srgbClr>
            </a:outerShdw>
          </a:effectLst>
        </p:spPr>
      </p:pic>
      <p:pic>
        <p:nvPicPr>
          <p:cNvPr id="10243" name="Picture 3" descr="usatoday2"/>
          <p:cNvPicPr>
            <a:picLocks noChangeAspect="1" noChangeArrowheads="1"/>
          </p:cNvPicPr>
          <p:nvPr/>
        </p:nvPicPr>
        <p:blipFill>
          <a:blip r:embed="rId4"/>
          <a:srcRect/>
          <a:stretch>
            <a:fillRect/>
          </a:stretch>
        </p:blipFill>
        <p:spPr bwMode="auto">
          <a:xfrm>
            <a:off x="4724400" y="228600"/>
            <a:ext cx="4013200" cy="2667000"/>
          </a:xfrm>
          <a:prstGeom prst="rect">
            <a:avLst/>
          </a:prstGeom>
          <a:noFill/>
          <a:effectLst>
            <a:outerShdw blurRad="63500" dist="38099" dir="2700000" algn="ctr" rotWithShape="0">
              <a:srgbClr val="000000">
                <a:alpha val="74998"/>
              </a:srgbClr>
            </a:outerShdw>
          </a:effectLst>
        </p:spPr>
      </p:pic>
      <p:pic>
        <p:nvPicPr>
          <p:cNvPr id="10244" name="Picture 4" descr="usatodaysource"/>
          <p:cNvPicPr>
            <a:picLocks noChangeAspect="1" noChangeArrowheads="1"/>
          </p:cNvPicPr>
          <p:nvPr/>
        </p:nvPicPr>
        <p:blipFill>
          <a:blip r:embed="rId5"/>
          <a:srcRect/>
          <a:stretch>
            <a:fillRect/>
          </a:stretch>
        </p:blipFill>
        <p:spPr bwMode="auto">
          <a:xfrm>
            <a:off x="5410200" y="3505200"/>
            <a:ext cx="3213100" cy="673100"/>
          </a:xfrm>
          <a:prstGeom prst="rect">
            <a:avLst/>
          </a:prstGeom>
          <a:noFill/>
          <a:effectLst>
            <a:outerShdw blurRad="63500" dist="38099" dir="2700000" algn="ctr" rotWithShape="0">
              <a:srgbClr val="000000">
                <a:alpha val="74998"/>
              </a:srgbClr>
            </a:outerShdw>
          </a:effectLst>
        </p:spPr>
      </p:pic>
      <p:pic>
        <p:nvPicPr>
          <p:cNvPr id="10246" name="Picture 6" descr="methodology"/>
          <p:cNvPicPr>
            <a:picLocks noChangeAspect="1" noChangeArrowheads="1"/>
          </p:cNvPicPr>
          <p:nvPr/>
        </p:nvPicPr>
        <p:blipFill>
          <a:blip r:embed="rId6"/>
          <a:srcRect/>
          <a:stretch>
            <a:fillRect/>
          </a:stretch>
        </p:blipFill>
        <p:spPr bwMode="auto">
          <a:xfrm>
            <a:off x="685800" y="4495800"/>
            <a:ext cx="5816600" cy="1308100"/>
          </a:xfrm>
          <a:prstGeom prst="rect">
            <a:avLst/>
          </a:prstGeom>
          <a:noFill/>
          <a:effectLst>
            <a:outerShdw blurRad="63500" dist="38099" dir="2700000" algn="ctr" rotWithShape="0">
              <a:srgbClr val="000000">
                <a:alpha val="74998"/>
              </a:srgbClr>
            </a:outerShdw>
          </a:effec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Points</a:t>
            </a:r>
            <a:endParaRPr lang="en-US" dirty="0"/>
          </a:p>
        </p:txBody>
      </p:sp>
      <p:sp>
        <p:nvSpPr>
          <p:cNvPr id="3" name="Content Placeholder 2"/>
          <p:cNvSpPr>
            <a:spLocks noGrp="1"/>
          </p:cNvSpPr>
          <p:nvPr>
            <p:ph idx="1"/>
          </p:nvPr>
        </p:nvSpPr>
        <p:spPr/>
        <p:txBody>
          <a:bodyPr/>
          <a:lstStyle/>
          <a:p>
            <a:r>
              <a:rPr lang="en-US" dirty="0" smtClean="0"/>
              <a:t>The Study</a:t>
            </a:r>
          </a:p>
          <a:p>
            <a:pPr marL="639762" lvl="2" indent="0">
              <a:buNone/>
            </a:pPr>
            <a:r>
              <a:rPr lang="en-US" dirty="0" smtClean="0"/>
              <a:t>“bibliographic”-like description: Author (PI), Title, Date (of “publication”), etc.</a:t>
            </a:r>
          </a:p>
        </p:txBody>
      </p:sp>
    </p:spTree>
    <p:extLst>
      <p:ext uri="{BB962C8B-B14F-4D97-AF65-F5344CB8AC3E}">
        <p14:creationId xmlns:p14="http://schemas.microsoft.com/office/powerpoint/2010/main" val="1765642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able405sm"/>
          <p:cNvPicPr>
            <a:picLocks noChangeAspect="1" noChangeArrowheads="1"/>
          </p:cNvPicPr>
          <p:nvPr/>
        </p:nvPicPr>
        <p:blipFill>
          <a:blip r:embed="rId3"/>
          <a:srcRect/>
          <a:stretch>
            <a:fillRect/>
          </a:stretch>
        </p:blipFill>
        <p:spPr bwMode="auto">
          <a:xfrm>
            <a:off x="914400" y="609600"/>
            <a:ext cx="7340600" cy="5715000"/>
          </a:xfrm>
          <a:prstGeom prst="rect">
            <a:avLst/>
          </a:prstGeom>
          <a:noFill/>
        </p:spPr>
      </p:pic>
      <p:grpSp>
        <p:nvGrpSpPr>
          <p:cNvPr id="2" name="Group 7"/>
          <p:cNvGrpSpPr>
            <a:grpSpLocks/>
          </p:cNvGrpSpPr>
          <p:nvPr/>
        </p:nvGrpSpPr>
        <p:grpSpPr bwMode="auto">
          <a:xfrm>
            <a:off x="322263" y="2978150"/>
            <a:ext cx="8588375" cy="1279525"/>
            <a:chOff x="203" y="1876"/>
            <a:chExt cx="5410" cy="806"/>
          </a:xfrm>
        </p:grpSpPr>
        <p:sp>
          <p:nvSpPr>
            <p:cNvPr id="26630" name="AutoShape 6"/>
            <p:cNvSpPr>
              <a:spLocks noChangeArrowheads="1"/>
            </p:cNvSpPr>
            <p:nvPr/>
          </p:nvSpPr>
          <p:spPr bwMode="auto">
            <a:xfrm>
              <a:off x="203" y="1876"/>
              <a:ext cx="5410" cy="806"/>
            </a:xfrm>
            <a:prstGeom prst="wedgeRoundRectCallout">
              <a:avLst>
                <a:gd name="adj1" fmla="val -37690"/>
                <a:gd name="adj2" fmla="val 191935"/>
                <a:gd name="adj3" fmla="val 16667"/>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p>
          </p:txBody>
        </p:sp>
        <p:pic>
          <p:nvPicPr>
            <p:cNvPr id="26628" name="Picture 4" descr="table405source"/>
            <p:cNvPicPr>
              <a:picLocks noChangeAspect="1" noChangeArrowheads="1"/>
            </p:cNvPicPr>
            <p:nvPr/>
          </p:nvPicPr>
          <p:blipFill>
            <a:blip r:embed="rId4"/>
            <a:srcRect/>
            <a:stretch>
              <a:fillRect/>
            </a:stretch>
          </p:blipFill>
          <p:spPr bwMode="auto">
            <a:xfrm>
              <a:off x="251" y="2038"/>
              <a:ext cx="5280" cy="407"/>
            </a:xfrm>
            <a:prstGeom prst="rect">
              <a:avLst/>
            </a:prstGeom>
            <a:noFill/>
            <a:effectLst>
              <a:outerShdw blurRad="63500" dist="165100" dir="2700000" algn="ctr" rotWithShape="0">
                <a:srgbClr val="000000">
                  <a:alpha val="74998"/>
                </a:srgbClr>
              </a:outerShdw>
            </a:effectLst>
          </p:spPr>
        </p:pic>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ooglecps"/>
          <p:cNvPicPr>
            <a:picLocks noChangeAspect="1" noChangeArrowheads="1"/>
          </p:cNvPicPr>
          <p:nvPr/>
        </p:nvPicPr>
        <p:blipFill>
          <a:blip r:embed="rId3"/>
          <a:srcRect/>
          <a:stretch>
            <a:fillRect/>
          </a:stretch>
        </p:blipFill>
        <p:spPr bwMode="auto">
          <a:xfrm>
            <a:off x="515938" y="0"/>
            <a:ext cx="7569200" cy="2743200"/>
          </a:xfrm>
          <a:prstGeom prst="rect">
            <a:avLst/>
          </a:prstGeom>
          <a:noFill/>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ext Box 6"/>
          <p:cNvSpPr txBox="1">
            <a:spLocks noChangeArrowheads="1"/>
          </p:cNvSpPr>
          <p:nvPr/>
        </p:nvSpPr>
        <p:spPr bwMode="auto">
          <a:xfrm>
            <a:off x="1095375" y="6019800"/>
            <a:ext cx="6141112" cy="369332"/>
          </a:xfrm>
          <a:prstGeom prst="rect">
            <a:avLst/>
          </a:prstGeom>
          <a:solidFill>
            <a:srgbClr val="4BFFF4"/>
          </a:solidFill>
          <a:ln w="9525">
            <a:noFill/>
            <a:miter lim="800000"/>
            <a:headEnd/>
            <a:tailEnd/>
          </a:ln>
        </p:spPr>
        <p:txBody>
          <a:bodyPr wrap="none">
            <a:prstTxWarp prst="textNoShape">
              <a:avLst/>
            </a:prstTxWarp>
            <a:spAutoFit/>
          </a:bodyPr>
          <a:lstStyle/>
          <a:p>
            <a:r>
              <a:rPr lang="en-US" b="1" dirty="0">
                <a:solidFill>
                  <a:srgbClr val="FF171F"/>
                </a:solidFill>
                <a:latin typeface="Courier New" charset="0"/>
              </a:rPr>
              <a:t>http://www.census.gov/prod/www/abs/p20.html</a:t>
            </a:r>
            <a:endParaRPr lang="en-US" sz="1800" dirty="0">
              <a:latin typeface="Courier New" charset="0"/>
            </a:endParaRPr>
          </a:p>
        </p:txBody>
      </p:sp>
      <p:pic>
        <p:nvPicPr>
          <p:cNvPr id="6" name="Picture 5" descr="cps.jpg"/>
          <p:cNvPicPr>
            <a:picLocks noChangeAspect="1"/>
          </p:cNvPicPr>
          <p:nvPr/>
        </p:nvPicPr>
        <p:blipFill>
          <a:blip r:embed="rId3"/>
          <a:stretch>
            <a:fillRect/>
          </a:stretch>
        </p:blipFill>
        <p:spPr>
          <a:xfrm>
            <a:off x="0" y="2149401"/>
            <a:ext cx="9144000" cy="2989832"/>
          </a:xfrm>
          <a:prstGeom prst="rect">
            <a:avLst/>
          </a:prstGeom>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psp20sm"/>
          <p:cNvPicPr>
            <a:picLocks noChangeAspect="1" noChangeArrowheads="1"/>
          </p:cNvPicPr>
          <p:nvPr/>
        </p:nvPicPr>
        <p:blipFill>
          <a:blip r:embed="rId3"/>
          <a:srcRect/>
          <a:stretch>
            <a:fillRect/>
          </a:stretch>
        </p:blipFill>
        <p:spPr bwMode="auto">
          <a:xfrm>
            <a:off x="493713" y="128588"/>
            <a:ext cx="8151812" cy="6602412"/>
          </a:xfrm>
          <a:prstGeom prst="rect">
            <a:avLst/>
          </a:prstGeom>
          <a:noFill/>
        </p:spPr>
      </p:pic>
      <p:sp>
        <p:nvSpPr>
          <p:cNvPr id="28676" name="Rectangle 4"/>
          <p:cNvSpPr>
            <a:spLocks noChangeArrowheads="1"/>
          </p:cNvSpPr>
          <p:nvPr/>
        </p:nvSpPr>
        <p:spPr bwMode="auto">
          <a:xfrm>
            <a:off x="6797675" y="863600"/>
            <a:ext cx="1989138" cy="1676400"/>
          </a:xfrm>
          <a:prstGeom prst="rect">
            <a:avLst/>
          </a:prstGeom>
          <a:noFill/>
          <a:ln w="79375">
            <a:solidFill>
              <a:schemeClr val="accent2"/>
            </a:solidFill>
            <a:miter lim="800000"/>
            <a:headEnd/>
            <a:tailEnd/>
          </a:ln>
        </p:spPr>
        <p:txBody>
          <a:bodyPr wrap="none" anchor="ctr">
            <a:prstTxWarp prst="textNoShape">
              <a:avLst/>
            </a:prstTxWarp>
          </a:bodyPr>
          <a:lstStyle/>
          <a:p>
            <a:endParaRPr lang="en-US"/>
          </a:p>
        </p:txBody>
      </p:sp>
      <p:sp>
        <p:nvSpPr>
          <p:cNvPr id="2" name="Oval 1"/>
          <p:cNvSpPr/>
          <p:nvPr/>
        </p:nvSpPr>
        <p:spPr>
          <a:xfrm>
            <a:off x="747781" y="2540000"/>
            <a:ext cx="2884299" cy="2101243"/>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psp20tableAsm"/>
          <p:cNvPicPr>
            <a:picLocks noChangeAspect="1" noChangeArrowheads="1"/>
          </p:cNvPicPr>
          <p:nvPr/>
        </p:nvPicPr>
        <p:blipFill>
          <a:blip r:embed="rId3"/>
          <a:srcRect/>
          <a:stretch>
            <a:fillRect/>
          </a:stretch>
        </p:blipFill>
        <p:spPr bwMode="auto">
          <a:xfrm>
            <a:off x="385763" y="298450"/>
            <a:ext cx="8370887" cy="6261100"/>
          </a:xfrm>
          <a:prstGeom prst="rect">
            <a:avLst/>
          </a:prstGeom>
          <a:noFill/>
        </p:spPr>
      </p:pic>
      <p:grpSp>
        <p:nvGrpSpPr>
          <p:cNvPr id="2" name="Group 7"/>
          <p:cNvGrpSpPr>
            <a:grpSpLocks/>
          </p:cNvGrpSpPr>
          <p:nvPr/>
        </p:nvGrpSpPr>
        <p:grpSpPr bwMode="auto">
          <a:xfrm>
            <a:off x="301625" y="2820988"/>
            <a:ext cx="8494713" cy="1384300"/>
            <a:chOff x="190" y="1777"/>
            <a:chExt cx="5351" cy="872"/>
          </a:xfrm>
        </p:grpSpPr>
        <p:sp>
          <p:nvSpPr>
            <p:cNvPr id="29702" name="AutoShape 6"/>
            <p:cNvSpPr>
              <a:spLocks noChangeArrowheads="1"/>
            </p:cNvSpPr>
            <p:nvPr/>
          </p:nvSpPr>
          <p:spPr bwMode="auto">
            <a:xfrm>
              <a:off x="190" y="1777"/>
              <a:ext cx="5351" cy="872"/>
            </a:xfrm>
            <a:prstGeom prst="wedgeRoundRectCallout">
              <a:avLst>
                <a:gd name="adj1" fmla="val -42171"/>
                <a:gd name="adj2" fmla="val 202407"/>
                <a:gd name="adj3" fmla="val 16667"/>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p>
          </p:txBody>
        </p:sp>
        <p:pic>
          <p:nvPicPr>
            <p:cNvPr id="29701" name="Picture 5" descr="cpsp20tablesource"/>
            <p:cNvPicPr>
              <a:picLocks noChangeAspect="1" noChangeArrowheads="1"/>
            </p:cNvPicPr>
            <p:nvPr/>
          </p:nvPicPr>
          <p:blipFill>
            <a:blip r:embed="rId4"/>
            <a:srcRect/>
            <a:stretch>
              <a:fillRect/>
            </a:stretch>
          </p:blipFill>
          <p:spPr bwMode="auto">
            <a:xfrm>
              <a:off x="324" y="1955"/>
              <a:ext cx="5095" cy="368"/>
            </a:xfrm>
            <a:prstGeom prst="rect">
              <a:avLst/>
            </a:prstGeom>
            <a:noFill/>
            <a:effectLst>
              <a:outerShdw blurRad="63500" dist="114300" dir="2700000" algn="ctr" rotWithShape="0">
                <a:srgbClr val="000000">
                  <a:alpha val="74998"/>
                </a:srgbClr>
              </a:outerShdw>
            </a:effectLst>
          </p:spPr>
        </p:pic>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2800" dirty="0"/>
              <a:t>Tip: there is no one-and-only right way to begin a search for data</a:t>
            </a:r>
          </a:p>
        </p:txBody>
      </p:sp>
      <p:sp>
        <p:nvSpPr>
          <p:cNvPr id="4099" name="Rectangle 3"/>
          <p:cNvSpPr>
            <a:spLocks noGrp="1" noChangeArrowheads="1"/>
          </p:cNvSpPr>
          <p:nvPr>
            <p:ph idx="1"/>
          </p:nvPr>
        </p:nvSpPr>
        <p:spPr/>
        <p:txBody>
          <a:bodyPr/>
          <a:lstStyle/>
          <a:p>
            <a:r>
              <a:rPr lang="en-US"/>
              <a:t>Ask 3 data librarians where to start a data-search and you'll probably get 3 different answers.</a:t>
            </a:r>
          </a:p>
          <a:p>
            <a:r>
              <a:rPr lang="en-US"/>
              <a:t>Each reference provider brings his or her own skills and experiences, knowledge and strategies.</a:t>
            </a:r>
          </a:p>
          <a:p>
            <a:r>
              <a:rPr lang="en-US"/>
              <a:t>Corollary: There may be many right </a:t>
            </a:r>
            <a:r>
              <a:rPr lang="en-US" i="1"/>
              <a:t>end points </a:t>
            </a:r>
            <a:r>
              <a:rPr lang="en-US"/>
              <a:t>of a search.</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a:t>What </a:t>
            </a:r>
            <a:r>
              <a:rPr lang="en-US" dirty="0" smtClean="0"/>
              <a:t>we know…</a:t>
            </a:r>
            <a:endParaRPr lang="en-US" dirty="0"/>
          </a:p>
        </p:txBody>
      </p:sp>
      <p:sp>
        <p:nvSpPr>
          <p:cNvPr id="142339" name="Rectangle 3"/>
          <p:cNvSpPr>
            <a:spLocks noGrp="1" noChangeArrowheads="1"/>
          </p:cNvSpPr>
          <p:nvPr>
            <p:ph idx="1"/>
          </p:nvPr>
        </p:nvSpPr>
        <p:spPr/>
        <p:txBody>
          <a:bodyPr/>
          <a:lstStyle/>
          <a:p>
            <a:pPr>
              <a:lnSpc>
                <a:spcPct val="90000"/>
              </a:lnSpc>
            </a:pPr>
            <a:r>
              <a:rPr lang="en-US" sz="2400" dirty="0"/>
              <a:t>Data come from </a:t>
            </a:r>
            <a:r>
              <a:rPr lang="en-US" sz="2400" dirty="0">
                <a:solidFill>
                  <a:srgbClr val="FF0000"/>
                </a:solidFill>
              </a:rPr>
              <a:t>surveys</a:t>
            </a:r>
            <a:r>
              <a:rPr lang="en-US" sz="2400" dirty="0"/>
              <a:t> and </a:t>
            </a:r>
            <a:r>
              <a:rPr lang="en-US" sz="2400" dirty="0">
                <a:solidFill>
                  <a:srgbClr val="FF0000"/>
                </a:solidFill>
              </a:rPr>
              <a:t>administrative records</a:t>
            </a:r>
          </a:p>
          <a:p>
            <a:pPr>
              <a:lnSpc>
                <a:spcPct val="90000"/>
              </a:lnSpc>
            </a:pPr>
            <a:r>
              <a:rPr lang="en-US" sz="2400" dirty="0">
                <a:solidFill>
                  <a:srgbClr val="FF0000"/>
                </a:solidFill>
              </a:rPr>
              <a:t>Statistics</a:t>
            </a:r>
            <a:r>
              <a:rPr lang="en-US" sz="2400" dirty="0"/>
              <a:t> come from data</a:t>
            </a:r>
          </a:p>
          <a:p>
            <a:pPr>
              <a:lnSpc>
                <a:spcPct val="90000"/>
              </a:lnSpc>
            </a:pPr>
            <a:r>
              <a:rPr lang="en-US" sz="2400" dirty="0">
                <a:solidFill>
                  <a:srgbClr val="FF0000"/>
                </a:solidFill>
              </a:rPr>
              <a:t>Aggregate data </a:t>
            </a:r>
            <a:r>
              <a:rPr lang="en-US" sz="2400" dirty="0"/>
              <a:t>are summaries of </a:t>
            </a:r>
            <a:r>
              <a:rPr lang="en-US" sz="2400" dirty="0">
                <a:solidFill>
                  <a:srgbClr val="FF0000"/>
                </a:solidFill>
              </a:rPr>
              <a:t>microdata</a:t>
            </a:r>
            <a:r>
              <a:rPr lang="en-US" sz="2400" dirty="0"/>
              <a:t> formatted for use by statistical software</a:t>
            </a:r>
          </a:p>
          <a:p>
            <a:pPr>
              <a:lnSpc>
                <a:spcPct val="90000"/>
              </a:lnSpc>
            </a:pPr>
            <a:r>
              <a:rPr lang="en-US" sz="2400" dirty="0"/>
              <a:t>The "continuum of data access" provides </a:t>
            </a:r>
            <a:r>
              <a:rPr lang="en-US" sz="2400" dirty="0">
                <a:solidFill>
                  <a:srgbClr val="FF0000"/>
                </a:solidFill>
              </a:rPr>
              <a:t>many entry points </a:t>
            </a:r>
            <a:r>
              <a:rPr lang="en-US" sz="2400" dirty="0"/>
              <a:t>for searching for data.</a:t>
            </a:r>
          </a:p>
          <a:p>
            <a:pPr>
              <a:lnSpc>
                <a:spcPct val="90000"/>
              </a:lnSpc>
            </a:pPr>
            <a:r>
              <a:rPr lang="en-US" sz="2400" dirty="0"/>
              <a:t>The "best" search starts with tools that are </a:t>
            </a:r>
            <a:r>
              <a:rPr lang="en-US" sz="2400" dirty="0">
                <a:solidFill>
                  <a:srgbClr val="FF0000"/>
                </a:solidFill>
              </a:rPr>
              <a:t>familiar</a:t>
            </a:r>
            <a:r>
              <a:rPr lang="en-US" sz="2400" dirty="0"/>
              <a:t> and may lead to statistics first. </a:t>
            </a:r>
            <a:endParaRPr lang="en-US" sz="2400" dirty="0" smtClean="0"/>
          </a:p>
          <a:p>
            <a:pPr>
              <a:lnSpc>
                <a:spcPct val="90000"/>
              </a:lnSpc>
            </a:pPr>
            <a:r>
              <a:rPr lang="en-US" sz="2400" dirty="0" smtClean="0"/>
              <a:t>By asking </a:t>
            </a:r>
            <a:r>
              <a:rPr lang="en-US" sz="2400" dirty="0" smtClean="0">
                <a:solidFill>
                  <a:srgbClr val="FF0000"/>
                </a:solidFill>
              </a:rPr>
              <a:t>the right questions </a:t>
            </a:r>
            <a:r>
              <a:rPr lang="en-US" sz="2400" dirty="0" smtClean="0"/>
              <a:t>of users, we can focus in on the best starting points that are most likely to yield results that will fit the user’s needs.  (5 minutes or less!)</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Points</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The Study</a:t>
            </a:r>
          </a:p>
          <a:p>
            <a:pPr marL="639762" lvl="2" indent="0">
              <a:buNone/>
            </a:pPr>
            <a:r>
              <a:rPr lang="en-US" dirty="0" smtClean="0">
                <a:solidFill>
                  <a:schemeClr val="bg1">
                    <a:lumMod val="65000"/>
                  </a:schemeClr>
                </a:solidFill>
              </a:rPr>
              <a:t>“bibliographic”-like description: Author (PI), Title, Date (of “publication”), etc.</a:t>
            </a:r>
            <a:endParaRPr lang="en-US" dirty="0">
              <a:solidFill>
                <a:schemeClr val="bg1">
                  <a:lumMod val="65000"/>
                </a:schemeClr>
              </a:solidFill>
            </a:endParaRPr>
          </a:p>
          <a:p>
            <a:pPr marL="452437" indent="-457200"/>
            <a:r>
              <a:rPr lang="en-US" dirty="0" smtClean="0"/>
              <a:t>Datasets in a study</a:t>
            </a:r>
          </a:p>
          <a:p>
            <a:pPr marL="801687" lvl="1" indent="-457200"/>
            <a:r>
              <a:rPr lang="en-US" dirty="0" smtClean="0"/>
              <a:t>Each State in the Census</a:t>
            </a:r>
          </a:p>
          <a:p>
            <a:pPr marL="801687" lvl="1" indent="-457200"/>
            <a:r>
              <a:rPr lang="en-US" dirty="0" smtClean="0"/>
              <a:t>Each Congress in the Congressional Roll Call</a:t>
            </a:r>
          </a:p>
          <a:p>
            <a:pPr marL="801687" lvl="1" indent="-457200"/>
            <a:r>
              <a:rPr lang="en-US" dirty="0" smtClean="0"/>
              <a:t>Each new poll in a series of polls</a:t>
            </a:r>
          </a:p>
          <a:p>
            <a:pPr marL="0" indent="0">
              <a:buNone/>
            </a:pPr>
            <a:endParaRPr lang="en-US" dirty="0" smtClean="0"/>
          </a:p>
        </p:txBody>
      </p:sp>
    </p:spTree>
    <p:extLst>
      <p:ext uri="{BB962C8B-B14F-4D97-AF65-F5344CB8AC3E}">
        <p14:creationId xmlns:p14="http://schemas.microsoft.com/office/powerpoint/2010/main" val="28539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Points</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The Study</a:t>
            </a:r>
          </a:p>
          <a:p>
            <a:pPr marL="639762" lvl="2" indent="0">
              <a:buNone/>
            </a:pPr>
            <a:r>
              <a:rPr lang="en-US" dirty="0" smtClean="0">
                <a:solidFill>
                  <a:schemeClr val="bg1">
                    <a:lumMod val="65000"/>
                  </a:schemeClr>
                </a:solidFill>
              </a:rPr>
              <a:t>“bibliographic”-like description: Author (PI), Title, Date (of “publication”), etc.</a:t>
            </a:r>
            <a:endParaRPr lang="en-US" dirty="0">
              <a:solidFill>
                <a:schemeClr val="bg1">
                  <a:lumMod val="65000"/>
                </a:schemeClr>
              </a:solidFill>
            </a:endParaRPr>
          </a:p>
          <a:p>
            <a:pPr marL="452437" indent="-457200"/>
            <a:r>
              <a:rPr lang="en-US" dirty="0" smtClean="0">
                <a:solidFill>
                  <a:srgbClr val="A6A6A6"/>
                </a:solidFill>
              </a:rPr>
              <a:t>Datasets in a study</a:t>
            </a:r>
          </a:p>
          <a:p>
            <a:pPr marL="801687" lvl="1" indent="-457200"/>
            <a:r>
              <a:rPr lang="en-US" dirty="0" smtClean="0">
                <a:solidFill>
                  <a:srgbClr val="A6A6A6"/>
                </a:solidFill>
              </a:rPr>
              <a:t>Each State in the Census</a:t>
            </a:r>
          </a:p>
          <a:p>
            <a:pPr marL="801687" lvl="1" indent="-457200"/>
            <a:r>
              <a:rPr lang="en-US" dirty="0" smtClean="0">
                <a:solidFill>
                  <a:srgbClr val="A6A6A6"/>
                </a:solidFill>
              </a:rPr>
              <a:t>Each Congress in the Congressional Roll Call</a:t>
            </a:r>
          </a:p>
          <a:p>
            <a:pPr marL="801687" lvl="1" indent="-457200"/>
            <a:r>
              <a:rPr lang="en-US" dirty="0" smtClean="0">
                <a:solidFill>
                  <a:srgbClr val="A6A6A6"/>
                </a:solidFill>
              </a:rPr>
              <a:t>Each new poll in a series of polls</a:t>
            </a:r>
          </a:p>
          <a:p>
            <a:pPr marL="452437" indent="-457200"/>
            <a:r>
              <a:rPr lang="en-US" dirty="0" smtClean="0"/>
              <a:t>Variables</a:t>
            </a:r>
          </a:p>
          <a:p>
            <a:pPr marL="801687" lvl="1" indent="-457200"/>
            <a:r>
              <a:rPr lang="en-US" dirty="0" smtClean="0"/>
              <a:t>Each Question and response text in a survey</a:t>
            </a:r>
          </a:p>
          <a:p>
            <a:pPr marL="801687" lvl="1" indent="-457200"/>
            <a:r>
              <a:rPr lang="en-US" dirty="0" smtClean="0"/>
              <a:t>Each category in a taxonomy</a:t>
            </a:r>
          </a:p>
          <a:p>
            <a:pPr marL="0" indent="0">
              <a:buNone/>
            </a:pPr>
            <a:endParaRPr lang="en-US" dirty="0" smtClean="0"/>
          </a:p>
        </p:txBody>
      </p:sp>
    </p:spTree>
    <p:extLst>
      <p:ext uri="{BB962C8B-B14F-4D97-AF65-F5344CB8AC3E}">
        <p14:creationId xmlns:p14="http://schemas.microsoft.com/office/powerpoint/2010/main" val="282161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Study is Different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12954705"/>
              </p:ext>
            </p:extLst>
          </p:nvPr>
        </p:nvGraphicFramePr>
        <p:xfrm>
          <a:off x="1345956" y="2370355"/>
          <a:ext cx="6096000" cy="1752600"/>
        </p:xfrm>
        <a:graphic>
          <a:graphicData uri="http://schemas.openxmlformats.org/drawingml/2006/table">
            <a:tbl>
              <a:tblPr firstRow="1" bandRow="1">
                <a:tableStyleId>{284E427A-3D55-4303-BF80-6455036E1DE7}</a:tableStyleId>
              </a:tblPr>
              <a:tblGrid>
                <a:gridCol w="1524000"/>
                <a:gridCol w="1524000"/>
                <a:gridCol w="1524000"/>
                <a:gridCol w="1524000"/>
              </a:tblGrid>
              <a:tr h="370840">
                <a:tc>
                  <a:txBody>
                    <a:bodyPr/>
                    <a:lstStyle/>
                    <a:p>
                      <a:r>
                        <a:rPr lang="en-US" dirty="0" smtClean="0"/>
                        <a:t>Study</a:t>
                      </a:r>
                      <a:endParaRPr lang="en-US" dirty="0"/>
                    </a:p>
                  </a:txBody>
                  <a:tcPr/>
                </a:tc>
                <a:tc>
                  <a:txBody>
                    <a:bodyPr/>
                    <a:lstStyle/>
                    <a:p>
                      <a:endParaRPr lang="en-US" dirty="0"/>
                    </a:p>
                  </a:txBody>
                  <a:tcPr/>
                </a:tc>
                <a:tc>
                  <a:txBody>
                    <a:bodyPr/>
                    <a:lstStyle/>
                    <a:p>
                      <a:r>
                        <a:rPr lang="en-US" dirty="0" smtClean="0"/>
                        <a:t>Datasets</a:t>
                      </a:r>
                      <a:endParaRPr lang="en-US" dirty="0"/>
                    </a:p>
                  </a:txBody>
                  <a:tcPr/>
                </a:tc>
                <a:tc>
                  <a:txBody>
                    <a:bodyPr/>
                    <a:lstStyle/>
                    <a:p>
                      <a:r>
                        <a:rPr lang="en-US" dirty="0" smtClean="0"/>
                        <a:t>variables</a:t>
                      </a:r>
                      <a:endParaRPr lang="en-US" dirty="0"/>
                    </a:p>
                  </a:txBody>
                  <a:tcPr/>
                </a:tc>
              </a:tr>
              <a:tr h="370840">
                <a:tc>
                  <a:txBody>
                    <a:bodyPr/>
                    <a:lstStyle/>
                    <a:p>
                      <a:r>
                        <a:rPr lang="en-US" dirty="0" smtClean="0"/>
                        <a:t>GSS</a:t>
                      </a:r>
                      <a:endParaRPr lang="en-US" dirty="0"/>
                    </a:p>
                  </a:txBody>
                  <a:tcPr/>
                </a:tc>
                <a:tc>
                  <a:txBody>
                    <a:bodyPr/>
                    <a:lstStyle/>
                    <a:p>
                      <a:r>
                        <a:rPr lang="en-US" dirty="0" smtClean="0"/>
                        <a:t>1</a:t>
                      </a:r>
                      <a:r>
                        <a:rPr lang="en-US" baseline="0" dirty="0" smtClean="0"/>
                        <a:t> (annual)</a:t>
                      </a:r>
                      <a:endParaRPr lang="en-US" dirty="0"/>
                    </a:p>
                  </a:txBody>
                  <a:tcPr/>
                </a:tc>
                <a:tc>
                  <a:txBody>
                    <a:bodyPr/>
                    <a:lstStyle/>
                    <a:p>
                      <a:r>
                        <a:rPr lang="en-US" dirty="0" smtClean="0"/>
                        <a:t>1</a:t>
                      </a:r>
                      <a:endParaRPr lang="en-US" dirty="0"/>
                    </a:p>
                  </a:txBody>
                  <a:tcPr/>
                </a:tc>
                <a:tc>
                  <a:txBody>
                    <a:bodyPr/>
                    <a:lstStyle/>
                    <a:p>
                      <a:r>
                        <a:rPr lang="en-US" dirty="0" smtClean="0"/>
                        <a:t>2000+</a:t>
                      </a:r>
                      <a:endParaRPr lang="en-US" dirty="0"/>
                    </a:p>
                  </a:txBody>
                  <a:tcPr/>
                </a:tc>
              </a:tr>
              <a:tr h="370840">
                <a:tc>
                  <a:txBody>
                    <a:bodyPr/>
                    <a:lstStyle/>
                    <a:p>
                      <a:r>
                        <a:rPr lang="en-US" dirty="0" smtClean="0"/>
                        <a:t>Census</a:t>
                      </a:r>
                      <a:endParaRPr lang="en-US" dirty="0"/>
                    </a:p>
                  </a:txBody>
                  <a:tcPr/>
                </a:tc>
                <a:tc>
                  <a:txBody>
                    <a:bodyPr/>
                    <a:lstStyle/>
                    <a:p>
                      <a:r>
                        <a:rPr lang="en-US" dirty="0" smtClean="0"/>
                        <a:t>Every ten</a:t>
                      </a:r>
                      <a:r>
                        <a:rPr lang="en-US" baseline="0" dirty="0" smtClean="0"/>
                        <a:t> </a:t>
                      </a:r>
                      <a:r>
                        <a:rPr lang="en-US" dirty="0" smtClean="0"/>
                        <a:t>years</a:t>
                      </a:r>
                      <a:endParaRPr lang="en-US" dirty="0"/>
                    </a:p>
                  </a:txBody>
                  <a:tcPr/>
                </a:tc>
                <a:tc>
                  <a:txBody>
                    <a:bodyPr/>
                    <a:lstStyle/>
                    <a:p>
                      <a:r>
                        <a:rPr lang="en-US" dirty="0" smtClean="0"/>
                        <a:t>50+</a:t>
                      </a:r>
                      <a:endParaRPr lang="en-US" dirty="0"/>
                    </a:p>
                  </a:txBody>
                  <a:tcPr/>
                </a:tc>
                <a:tc>
                  <a:txBody>
                    <a:bodyPr/>
                    <a:lstStyle/>
                    <a:p>
                      <a:r>
                        <a:rPr lang="en-US" dirty="0" smtClean="0"/>
                        <a:t>60+ </a:t>
                      </a:r>
                      <a:endParaRPr lang="en-US" dirty="0"/>
                    </a:p>
                  </a:txBody>
                  <a:tcPr/>
                </a:tc>
              </a:tr>
              <a:tr h="370840">
                <a:tc>
                  <a:txBody>
                    <a:bodyPr/>
                    <a:lstStyle/>
                    <a:p>
                      <a:r>
                        <a:rPr lang="en-US" dirty="0" smtClean="0"/>
                        <a:t>Cal.</a:t>
                      </a:r>
                      <a:r>
                        <a:rPr lang="en-US" baseline="0" dirty="0" smtClean="0"/>
                        <a:t> Polls</a:t>
                      </a:r>
                      <a:endParaRPr lang="en-US" dirty="0"/>
                    </a:p>
                  </a:txBody>
                  <a:tcPr/>
                </a:tc>
                <a:tc>
                  <a:txBody>
                    <a:bodyPr/>
                    <a:lstStyle/>
                    <a:p>
                      <a:r>
                        <a:rPr lang="en-US" dirty="0" smtClean="0"/>
                        <a:t>6/year</a:t>
                      </a:r>
                      <a:endParaRPr lang="en-US" dirty="0"/>
                    </a:p>
                  </a:txBody>
                  <a:tcPr/>
                </a:tc>
                <a:tc>
                  <a:txBody>
                    <a:bodyPr/>
                    <a:lstStyle/>
                    <a:p>
                      <a:r>
                        <a:rPr lang="en-US" dirty="0" smtClean="0"/>
                        <a:t>200+</a:t>
                      </a:r>
                      <a:endParaRPr lang="en-US" dirty="0"/>
                    </a:p>
                  </a:txBody>
                  <a:tcPr/>
                </a:tc>
                <a:tc>
                  <a:txBody>
                    <a:bodyPr/>
                    <a:lstStyle/>
                    <a:p>
                      <a:r>
                        <a:rPr lang="en-US" dirty="0" smtClean="0"/>
                        <a:t>thousands</a:t>
                      </a:r>
                      <a:endParaRPr lang="en-US" dirty="0"/>
                    </a:p>
                  </a:txBody>
                  <a:tcPr/>
                </a:tc>
              </a:tr>
            </a:tbl>
          </a:graphicData>
        </a:graphic>
      </p:graphicFrame>
    </p:spTree>
    <p:extLst>
      <p:ext uri="{BB962C8B-B14F-4D97-AF65-F5344CB8AC3E}">
        <p14:creationId xmlns:p14="http://schemas.microsoft.com/office/powerpoint/2010/main" val="25767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start?</a:t>
            </a:r>
            <a:endParaRPr lang="en-US" dirty="0"/>
          </a:p>
        </p:txBody>
      </p:sp>
      <p:sp>
        <p:nvSpPr>
          <p:cNvPr id="3" name="Content Placeholder 2"/>
          <p:cNvSpPr>
            <a:spLocks noGrp="1"/>
          </p:cNvSpPr>
          <p:nvPr>
            <p:ph idx="1"/>
          </p:nvPr>
        </p:nvSpPr>
        <p:spPr/>
        <p:txBody>
          <a:bodyPr/>
          <a:lstStyle/>
          <a:p>
            <a:r>
              <a:rPr lang="en-US" dirty="0" smtClean="0"/>
              <a:t>Different starting points</a:t>
            </a:r>
          </a:p>
          <a:p>
            <a:r>
              <a:rPr lang="en-US" dirty="0" smtClean="0"/>
              <a:t>Different tools</a:t>
            </a:r>
          </a:p>
          <a:p>
            <a:r>
              <a:rPr lang="en-US" dirty="0" smtClean="0"/>
              <a:t>Different strategies</a:t>
            </a:r>
          </a:p>
          <a:p>
            <a:r>
              <a:rPr lang="en-US" dirty="0" smtClean="0"/>
              <a:t>Search is an iterative process…</a:t>
            </a:r>
            <a:endParaRPr lang="en-US" dirty="0"/>
          </a:p>
        </p:txBody>
      </p:sp>
    </p:spTree>
    <p:extLst>
      <p:ext uri="{BB962C8B-B14F-4D97-AF65-F5344CB8AC3E}">
        <p14:creationId xmlns:p14="http://schemas.microsoft.com/office/powerpoint/2010/main" val="123952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27286" y="609600"/>
            <a:ext cx="2322976" cy="809625"/>
          </a:xfrm>
        </p:spPr>
        <p:txBody>
          <a:bodyPr/>
          <a:lstStyle/>
          <a:p>
            <a:pPr algn="ctr"/>
            <a:r>
              <a:rPr lang="en-US" sz="3200" b="0" dirty="0">
                <a:solidFill>
                  <a:schemeClr val="hlink"/>
                </a:solidFill>
              </a:rPr>
              <a:t>Surveys</a:t>
            </a:r>
            <a:endParaRPr lang="en-US" sz="3200" b="0" dirty="0"/>
          </a:p>
        </p:txBody>
      </p:sp>
      <p:sp>
        <p:nvSpPr>
          <p:cNvPr id="125955" name="Rectangle 3"/>
          <p:cNvSpPr>
            <a:spLocks noGrp="1" noChangeArrowheads="1"/>
          </p:cNvSpPr>
          <p:nvPr>
            <p:ph sz="half" idx="1"/>
          </p:nvPr>
        </p:nvSpPr>
        <p:spPr/>
        <p:txBody>
          <a:bodyPr/>
          <a:lstStyle/>
          <a:p>
            <a:pPr>
              <a:lnSpc>
                <a:spcPct val="90000"/>
              </a:lnSpc>
            </a:pPr>
            <a:r>
              <a:rPr lang="en-US" sz="2400" dirty="0"/>
              <a:t>Census</a:t>
            </a:r>
          </a:p>
          <a:p>
            <a:pPr>
              <a:lnSpc>
                <a:spcPct val="90000"/>
              </a:lnSpc>
            </a:pPr>
            <a:r>
              <a:rPr lang="en-US" sz="2400" dirty="0"/>
              <a:t>American community survey</a:t>
            </a:r>
          </a:p>
          <a:p>
            <a:pPr>
              <a:lnSpc>
                <a:spcPct val="90000"/>
              </a:lnSpc>
            </a:pPr>
            <a:r>
              <a:rPr lang="en-US" sz="2400" dirty="0"/>
              <a:t>Current population survey</a:t>
            </a:r>
          </a:p>
          <a:p>
            <a:pPr>
              <a:lnSpc>
                <a:spcPct val="90000"/>
              </a:lnSpc>
            </a:pPr>
            <a:r>
              <a:rPr lang="en-US" sz="2400" dirty="0"/>
              <a:t>General social survey</a:t>
            </a:r>
          </a:p>
          <a:p>
            <a:pPr>
              <a:lnSpc>
                <a:spcPct val="90000"/>
              </a:lnSpc>
            </a:pPr>
            <a:r>
              <a:rPr lang="en-US" sz="2400" dirty="0"/>
              <a:t>California poll</a:t>
            </a:r>
          </a:p>
          <a:p>
            <a:pPr>
              <a:lnSpc>
                <a:spcPct val="90000"/>
              </a:lnSpc>
            </a:pPr>
            <a:r>
              <a:rPr lang="en-US" sz="2400" dirty="0"/>
              <a:t>Roper organization</a:t>
            </a:r>
          </a:p>
          <a:p>
            <a:pPr>
              <a:lnSpc>
                <a:spcPct val="90000"/>
              </a:lnSpc>
            </a:pPr>
            <a:r>
              <a:rPr lang="en-US" sz="2400" dirty="0"/>
              <a:t>American National Election Survey</a:t>
            </a:r>
          </a:p>
        </p:txBody>
      </p:sp>
      <p:sp>
        <p:nvSpPr>
          <p:cNvPr id="125956" name="Rectangle 4"/>
          <p:cNvSpPr>
            <a:spLocks noGrp="1" noChangeArrowheads="1"/>
          </p:cNvSpPr>
          <p:nvPr>
            <p:ph sz="half" idx="2"/>
          </p:nvPr>
        </p:nvSpPr>
        <p:spPr/>
        <p:txBody>
          <a:bodyPr/>
          <a:lstStyle/>
          <a:p>
            <a:pPr>
              <a:lnSpc>
                <a:spcPct val="90000"/>
              </a:lnSpc>
            </a:pPr>
            <a:r>
              <a:rPr lang="en-US" sz="2400" dirty="0"/>
              <a:t>Vital Statistics </a:t>
            </a:r>
          </a:p>
          <a:p>
            <a:pPr>
              <a:lnSpc>
                <a:spcPct val="90000"/>
              </a:lnSpc>
            </a:pPr>
            <a:r>
              <a:rPr lang="en-US" sz="2400" dirty="0"/>
              <a:t>Health administration</a:t>
            </a:r>
          </a:p>
          <a:p>
            <a:pPr>
              <a:lnSpc>
                <a:spcPct val="90000"/>
              </a:lnSpc>
            </a:pPr>
            <a:r>
              <a:rPr lang="en-US" sz="2400" dirty="0"/>
              <a:t>Crime reports</a:t>
            </a:r>
          </a:p>
          <a:p>
            <a:pPr>
              <a:lnSpc>
                <a:spcPct val="90000"/>
              </a:lnSpc>
            </a:pPr>
            <a:r>
              <a:rPr lang="en-US" sz="2400" dirty="0"/>
              <a:t>Court reports</a:t>
            </a:r>
          </a:p>
          <a:p>
            <a:pPr>
              <a:lnSpc>
                <a:spcPct val="90000"/>
              </a:lnSpc>
            </a:pPr>
            <a:r>
              <a:rPr lang="en-US" sz="2400" dirty="0"/>
              <a:t>Education reports</a:t>
            </a:r>
          </a:p>
          <a:p>
            <a:pPr>
              <a:lnSpc>
                <a:spcPct val="90000"/>
              </a:lnSpc>
            </a:pPr>
            <a:r>
              <a:rPr lang="en-US" sz="2400" dirty="0"/>
              <a:t>SEC,FCC, FTC, etc.</a:t>
            </a:r>
          </a:p>
          <a:p>
            <a:pPr>
              <a:lnSpc>
                <a:spcPct val="90000"/>
              </a:lnSpc>
            </a:pPr>
            <a:r>
              <a:rPr lang="en-US" sz="2400" dirty="0"/>
              <a:t>Legislative bodies</a:t>
            </a:r>
          </a:p>
          <a:p>
            <a:pPr>
              <a:lnSpc>
                <a:spcPct val="90000"/>
              </a:lnSpc>
            </a:pPr>
            <a:r>
              <a:rPr lang="en-US" sz="2400" dirty="0"/>
              <a:t>Voting records</a:t>
            </a:r>
          </a:p>
          <a:p>
            <a:pPr>
              <a:lnSpc>
                <a:spcPct val="90000"/>
              </a:lnSpc>
            </a:pPr>
            <a:r>
              <a:rPr lang="en-US" sz="2400" dirty="0"/>
              <a:t>Official economic statistics</a:t>
            </a:r>
          </a:p>
        </p:txBody>
      </p:sp>
      <p:sp>
        <p:nvSpPr>
          <p:cNvPr id="125957" name="Rectangle 5"/>
          <p:cNvSpPr>
            <a:spLocks noChangeArrowheads="1"/>
          </p:cNvSpPr>
          <p:nvPr/>
        </p:nvSpPr>
        <p:spPr bwMode="auto">
          <a:xfrm>
            <a:off x="4495800" y="576263"/>
            <a:ext cx="3763962" cy="1143000"/>
          </a:xfrm>
          <a:prstGeom prst="rect">
            <a:avLst/>
          </a:prstGeom>
          <a:noFill/>
          <a:ln w="9525">
            <a:noFill/>
            <a:miter lim="800000"/>
            <a:headEnd/>
            <a:tailEnd/>
          </a:ln>
        </p:spPr>
        <p:txBody>
          <a:bodyPr anchor="ctr">
            <a:prstTxWarp prst="textNoShape">
              <a:avLst/>
            </a:prstTxWarp>
          </a:bodyPr>
          <a:lstStyle/>
          <a:p>
            <a:pPr algn="ctr" eaLnBrk="1" hangingPunct="1"/>
            <a:r>
              <a:rPr lang="en-US" sz="3200" dirty="0">
                <a:solidFill>
                  <a:schemeClr val="hlink"/>
                </a:solidFill>
              </a:rPr>
              <a:t>Administrative records</a:t>
            </a:r>
            <a:endParaRPr lang="en-US" sz="3200" dirty="0">
              <a:solidFill>
                <a:schemeClr val="tx2"/>
              </a:solidFill>
            </a:endParaRP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GWLA_CH_20100505">
  <a:themeElements>
    <a:clrScheme name="Blank Presentation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Blank Presentation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Blank Presentation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Blank Presentation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Blank Presentation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Blank Presentation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Blank Presentation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Blank Presentation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GWLA_CH_20100505.ppt</Template>
  <TotalTime>90</TotalTime>
  <Words>1057</Words>
  <Application>Microsoft Macintosh PowerPoint</Application>
  <PresentationFormat>On-screen Show (4:3)</PresentationFormat>
  <Paragraphs>286</Paragraphs>
  <Slides>46</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GWLA_CH_20100505</vt:lpstr>
      <vt:lpstr>Microsoft Organization Chart</vt:lpstr>
      <vt:lpstr>Searching for data</vt:lpstr>
      <vt:lpstr>The Zero Effect</vt:lpstr>
      <vt:lpstr>Access Points</vt:lpstr>
      <vt:lpstr>Access Points</vt:lpstr>
      <vt:lpstr>Access Points</vt:lpstr>
      <vt:lpstr>Access Points</vt:lpstr>
      <vt:lpstr>Each Study is Different</vt:lpstr>
      <vt:lpstr>Where do you start?</vt:lpstr>
      <vt:lpstr>Surveys</vt:lpstr>
      <vt:lpstr>PowerPoint Presentation</vt:lpstr>
      <vt:lpstr>PowerPoint Presentation</vt:lpstr>
      <vt:lpstr>PowerPoint Presentation</vt:lpstr>
      <vt:lpstr>PowerPoint Presentation</vt:lpstr>
      <vt:lpstr>PowerPoint Presentation</vt:lpstr>
      <vt:lpstr>Typical Characteristics of Aggregate Data</vt:lpstr>
      <vt:lpstr>Some Typical Aggregate Data</vt:lpstr>
      <vt:lpstr>PowerPoint Presentation</vt:lpstr>
      <vt:lpstr>PowerPoint Presentation</vt:lpstr>
      <vt:lpstr>PowerPoint Presentation</vt:lpstr>
      <vt:lpstr>PowerPoint Presentation</vt:lpstr>
      <vt:lpstr>PowerPoint Presentation</vt:lpstr>
      <vt:lpstr>PowerPoint Presentation</vt:lpstr>
      <vt:lpstr>Continuum of access</vt:lpstr>
      <vt:lpstr>Frameworks of statistical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 use the tools you know to find statistics that will lead you to data</vt:lpstr>
      <vt:lpstr>Tip: work "backwards" from statistics to the data 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 there is no one-and-only right way to begin a search for data</vt:lpstr>
      <vt:lpstr>What we know…</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dc:creator>
  <cp:lastModifiedBy>jj</cp:lastModifiedBy>
  <cp:revision>15</cp:revision>
  <dcterms:created xsi:type="dcterms:W3CDTF">2010-08-10T01:07:04Z</dcterms:created>
  <dcterms:modified xsi:type="dcterms:W3CDTF">2012-08-08T13:16:06Z</dcterms:modified>
</cp:coreProperties>
</file>