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7"/>
  </p:notesMasterIdLst>
  <p:sldIdLst>
    <p:sldId id="280" r:id="rId2"/>
    <p:sldId id="257" r:id="rId3"/>
    <p:sldId id="258" r:id="rId4"/>
    <p:sldId id="260" r:id="rId5"/>
    <p:sldId id="261" r:id="rId6"/>
    <p:sldId id="279" r:id="rId7"/>
    <p:sldId id="262" r:id="rId8"/>
    <p:sldId id="259" r:id="rId9"/>
    <p:sldId id="266" r:id="rId10"/>
    <p:sldId id="267" r:id="rId11"/>
    <p:sldId id="268" r:id="rId12"/>
    <p:sldId id="269" r:id="rId13"/>
    <p:sldId id="263" r:id="rId14"/>
    <p:sldId id="275" r:id="rId15"/>
    <p:sldId id="270" r:id="rId16"/>
    <p:sldId id="277" r:id="rId17"/>
    <p:sldId id="278" r:id="rId18"/>
    <p:sldId id="297" r:id="rId19"/>
    <p:sldId id="298" r:id="rId20"/>
    <p:sldId id="299" r:id="rId21"/>
    <p:sldId id="281"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864"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4F97F-097E-FC4C-A0CB-95F349621CE8}" type="datetimeFigureOut">
              <a:rPr lang="en-US" smtClean="0"/>
              <a:pPr/>
              <a:t>12-08-08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21CB2-D4D8-2441-8FEF-4C943BC64731}" type="slidenum">
              <a:rPr lang="en-US" smtClean="0"/>
              <a:pPr/>
              <a:t>‹#›</a:t>
            </a:fld>
            <a:endParaRPr lang="en-US"/>
          </a:p>
        </p:txBody>
      </p:sp>
    </p:spTree>
    <p:extLst>
      <p:ext uri="{BB962C8B-B14F-4D97-AF65-F5344CB8AC3E}">
        <p14:creationId xmlns:p14="http://schemas.microsoft.com/office/powerpoint/2010/main" val="35739274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9ADF6-0A5B-4D45-912B-4A492202CFA0}" type="slidenum">
              <a:rPr lang="en-US"/>
              <a:pPr/>
              <a:t>2</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t>I’ve included a quote from the first chapter in </a:t>
            </a:r>
            <a:r>
              <a:rPr lang="en-US" b="1"/>
              <a:t>Data Basics that was distributed to you last week</a:t>
            </a:r>
            <a:r>
              <a:rPr lang="en-US"/>
              <a:t>.  We live in a measured world; in a quantifiable world.  Statistics are used to indicate performance levels, status or the value of things in daily life.  They are used to make decisions about things that impact the quality of our lives as well as the safety of our lives.  I mentioned in this chapter the story about a plane crash in Ontario a couple of years ago that was caused by a weight load that was too large for take-off.  This accident led to a federal agency recalculating an average weight for passengers to determine weight loads on aircraft.</a:t>
            </a:r>
          </a:p>
          <a:p>
            <a:r>
              <a:rPr lang="en-US"/>
              <a:t>Much of our service in the library is shaped by the statistics that we gather about our collections and about the use of our services.  Staffing decisions for service points are based on usage and traffic statistics, for example.  LIBQual is an annual users’ survey that taps areas of service with which users are pleased or unhappy.  The results from this survey have become weathervanes for managers as they decide how to improve services.</a:t>
            </a:r>
          </a:p>
          <a:p>
            <a:r>
              <a:rPr lang="en-US"/>
              <a:t>Some people react to statistics as something to fear.  But we shouldn’t find statistics scary.  They have an impact on our daily lives and, as a result, we need to understand them better.  Personally, I find Paris Hilton much scarier than statistics.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AD09EE4-5864-1743-9EC8-407F2BFB0A45}" type="slidenum">
              <a:rPr lang="en-US"/>
              <a:pPr/>
              <a:t>12</a:t>
            </a:fld>
            <a:endParaRPr lang="en-US"/>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You’ve just seen an example of the records contained in the National Population Health Survey.  In the 1996-97 survey, there were over 80,000 respondents.  They provide a rich description of the status of population health characteristics in Canada, each one having a story to tell.  The Canadian Community Health Survey in 2005 has over 130,000 stories to tell.  The challenge is:  How do you tell this many stories?  Are they all unique or are there commonalities in the stories to be told?  The answer is that we use statistics to summarize life experiences.  We tell the stories in the aggregate and not at the level of each individual.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BF9CC-42A3-1748-BF93-94022374A81B}" type="slidenum">
              <a:rPr lang="en-US"/>
              <a:pPr/>
              <a:t>13</a:t>
            </a:fld>
            <a:endParaRPr lang="en-US"/>
          </a:p>
        </p:txBody>
      </p:sp>
      <p:sp>
        <p:nvSpPr>
          <p:cNvPr id="40960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Statistics are derived from data, i.e., if they are real statistics and not fabrications.  An essential step in creating statistics, as you experienced from the previous exercises, is organizing the data into meaningful categories or summary measures that help tell a story.  Fundamental to this is defining the categories or measures used to create the statistics.  In other words, statistics are about definitions.</a:t>
            </a:r>
          </a:p>
          <a:p>
            <a:endParaRPr lang="en-US"/>
          </a:p>
          <a:p>
            <a:r>
              <a:rPr lang="en-US"/>
              <a:t>You can clearly see that the point-haired manager in Dilbert clearly understands that statistics are about definitions.  He didn’t get the industry salary averages that he wanted.  So, he changed the definition of his industry in include high technology, textile workers, teen-agers and dead people.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5464FD5-D2BD-874B-9F48-E0C410DADE73}" type="slidenum">
              <a:rPr lang="en-US"/>
              <a:pPr/>
              <a:t>14</a:t>
            </a:fld>
            <a:endParaRPr lang="en-US"/>
          </a:p>
        </p:txBody>
      </p:sp>
      <p:sp>
        <p:nvSpPr>
          <p:cNvPr id="48131" name="Rectangle 2"/>
          <p:cNvSpPr>
            <a:spLocks noGrp="1" noRot="1" noChangeAspect="1" noChangeArrowheads="1"/>
          </p:cNvSpPr>
          <p:nvPr>
            <p:ph type="sldImg"/>
          </p:nvPr>
        </p:nvSpPr>
        <p:spPr>
          <a:xfrm>
            <a:off x="1133475" y="676275"/>
            <a:ext cx="4603750" cy="3452813"/>
          </a:xfrm>
          <a:solidFill>
            <a:srgbClr val="FFFFFF"/>
          </a:solidFill>
          <a:ln/>
        </p:spPr>
      </p:sp>
      <p:sp>
        <p:nvSpPr>
          <p:cNvPr id="48132" name="Rectangle 3"/>
          <p:cNvSpPr>
            <a:spLocks noGrp="1" noChangeArrowheads="1"/>
          </p:cNvSpPr>
          <p:nvPr>
            <p:ph type="body" idx="1"/>
          </p:nvPr>
        </p:nvSpPr>
        <p:spPr>
          <a:xfrm>
            <a:off x="895350" y="4352925"/>
            <a:ext cx="5078413" cy="4127500"/>
          </a:xfrm>
          <a:solidFill>
            <a:srgbClr val="FFFFFF"/>
          </a:solidFill>
          <a:ln>
            <a:solidFill>
              <a:srgbClr val="000000"/>
            </a:solidFill>
          </a:ln>
        </p:spPr>
        <p:txBody>
          <a:bodyPr lIns="89730" tIns="44865" rIns="89730" bIns="44865"/>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C5832F1-D84A-ED43-9C3B-EE21B9B7A354}" type="slidenum">
              <a:rPr lang="en-US"/>
              <a:pPr/>
              <a:t>15</a:t>
            </a:fld>
            <a:endParaRPr lang="en-US"/>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lIns="91424" tIns="45713" rIns="91424" bIns="45713"/>
          <a:lstStyle/>
          <a:p>
            <a:pPr eaLnBrk="1" hangingPunct="1"/>
            <a:r>
              <a:rPr lang="en-US"/>
              <a:t>Let’s look at the table shown two slides earlier in more detail. First, it is being viewed in the Beyond 20/20 table browser, a proprietary program first introduced by Statistics Canada with the 1996 Canadian Census. How many of you are familiar with Beyond 20/20?  Let’s have a show of hands.  We’ll come back to Beyond 20/20 if you have questions about it later in the workshop.  This is a very helpful tool and can help organize the display of statistical information.</a:t>
            </a:r>
          </a:p>
          <a:p>
            <a:pPr eaLnBrk="1" hangingPunct="1"/>
            <a:endParaRPr lang="en-US"/>
          </a:p>
          <a:p>
            <a:pPr eaLnBrk="1" hangingPunct="1"/>
            <a:r>
              <a:rPr lang="en-US"/>
              <a:t>For the time being, notice the following characteristics of this table.  First, the numbers in the cells of the table represent estimated counts of the number of smokers.  Along the rows of the table are standard geographic areas for Canada: a national total and the ten provinces.  The territories are missing from this table.  The columns are organized around two year groupings.  First, there is a summary for 1994-95; secondly, there is another grouping for 1996-97.  Under each of the yearly groupings is a breakdown for males and females.  At the top of the table, we see two more characteristics that have been held constant: education and age.  This table could be displayed in different ways.</a:t>
            </a:r>
          </a:p>
          <a:p>
            <a:pPr eaLnBrk="1" hangingPunct="1"/>
            <a:endParaRPr lang="en-US"/>
          </a:p>
          <a:p>
            <a:pPr eaLnBrk="1" hangingPunct="1"/>
            <a:r>
              <a:rPr lang="en-US"/>
              <a:t>One defining property of statistical tables is that almost all are built around three basic concepts: geography, time and attributes of the unit of observation, i.e., the object that was observed in collecting the data.  In this case, geography is represented by Region; time is represented by the two time periods; and the attributes of individuals are smoking behaviour, education level, age and sex.</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ABDA1-3FCB-6849-8B17-3A54DF2FE8AC}" type="slidenum">
              <a:rPr lang="en-US"/>
              <a:pPr/>
              <a:t>16</a:t>
            </a:fld>
            <a:endParaRPr lang="en-US"/>
          </a:p>
        </p:txBody>
      </p:sp>
      <p:sp>
        <p:nvSpPr>
          <p:cNvPr id="396290" name="Rectangle 1026"/>
          <p:cNvSpPr>
            <a:spLocks noGrp="1" noRot="1" noChangeAspect="1" noChangeArrowheads="1" noTextEdit="1"/>
          </p:cNvSpPr>
          <p:nvPr>
            <p:ph type="sldImg"/>
          </p:nvPr>
        </p:nvSpPr>
        <p:spPr>
          <a:ln/>
        </p:spPr>
      </p:sp>
      <p:sp>
        <p:nvSpPr>
          <p:cNvPr id="39629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CD8D7-5923-C846-8EA0-36CC48C6FC74}" type="slidenum">
              <a:rPr lang="en-US"/>
              <a:pPr/>
              <a:t>17</a:t>
            </a:fld>
            <a:endParaRPr lang="en-US"/>
          </a:p>
        </p:txBody>
      </p:sp>
      <p:sp>
        <p:nvSpPr>
          <p:cNvPr id="397314" name="Rectangle 1026"/>
          <p:cNvSpPr>
            <a:spLocks noGrp="1" noRot="1" noChangeAspect="1" noChangeArrowheads="1" noTextEdit="1"/>
          </p:cNvSpPr>
          <p:nvPr>
            <p:ph type="sldImg"/>
          </p:nvPr>
        </p:nvSpPr>
        <p:spPr>
          <a:ln/>
        </p:spPr>
      </p:sp>
      <p:sp>
        <p:nvSpPr>
          <p:cNvPr id="397315" name="Rectangle 1027"/>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2310B-CF22-6E41-B580-F4CD9311FD18}" type="slidenum">
              <a:rPr lang="en-US"/>
              <a:pPr/>
              <a:t>21</a:t>
            </a:fld>
            <a:endParaRPr lang="en-US"/>
          </a:p>
        </p:txBody>
      </p:sp>
      <p:sp>
        <p:nvSpPr>
          <p:cNvPr id="30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r>
              <a:rPr lang="en-US" sz="800"/>
              <a:t>One way of looking at the </a:t>
            </a:r>
            <a:r>
              <a:rPr lang="ja-JP" altLang="en-US" sz="800"/>
              <a:t>“</a:t>
            </a:r>
            <a:r>
              <a:rPr lang="en-US" sz="800"/>
              <a:t>big picture</a:t>
            </a:r>
            <a:r>
              <a:rPr lang="ja-JP" altLang="en-US" sz="800"/>
              <a:t>”</a:t>
            </a:r>
            <a:r>
              <a:rPr lang="en-US" sz="800"/>
              <a:t> of statistical information is to think of it in terms of a life cycle.  Now, life cycle is not the same thing as life span, which runs the course from cradle to grave.  Life cycle consists of a series of stages in which things are transformed moving from stage to stage or through different states but are not inherently lost.  The life cycle of water is an example of this type of model.  Water evaporates to form clouds, which results in snow and rain that falls back to earth and is collected and once again evaporates. </a:t>
            </a:r>
          </a:p>
          <a:p>
            <a:r>
              <a:rPr lang="en-US" sz="800"/>
              <a:t>If we properly manage statistical information, it too should take on different states and not disappear in the long run.  But more about that in a moment.  Let</a:t>
            </a:r>
            <a:r>
              <a:rPr lang="ja-JP" altLang="en-US" sz="800"/>
              <a:t>’</a:t>
            </a:r>
            <a:r>
              <a:rPr lang="en-US" sz="800"/>
              <a:t>s first look at the model shown here.  This particular version of the statistical information life cycle is based on an agency collecting information to support its operations. The cycle begins with a need for information based on a program objective.  The resources to produce this information are organized in stage 2.  In stage 3, using survey methdology, a sample is drawn and a questionnaire developed to capture information from a level at which the information can be observed.  The questionnaire is usually pre-tested to see that it is measuring the information that is wanted and then data collection from the full sample is conducted in stage 4.  As the data are gathered, they are organized for analysis in stage 5 and once completed, the data are released for analysis in stage 6.  Stage 5 might consist of a couple different releases of the data.  For example, a confidential version of the data might be made available internally, while a public use version that anonymizes the data may follow at a later date.  In stage 7, statistical results are released.  This may be through a very official process or some kind of peer review of findings.  Stage 8 consists of the popularizing of the results in a wider range of media.  Stages 7 &amp; 8 are part of the knowledge transfer process.  In stage 9 the information is used to support the program for which it was created.  At some point, the use of this information will be assessed and gaps in the information or new needs may be identified which results in modifying the objectives for collecting the information and the cycle is repeated.  Or the cycle may be repeated because a new time period requires the production of the information again.</a:t>
            </a:r>
          </a:p>
          <a:p>
            <a:r>
              <a:rPr lang="en-US" sz="800"/>
              <a:t>[Click for Access to Information]</a:t>
            </a:r>
          </a:p>
          <a:p>
            <a:r>
              <a:rPr lang="en-US" sz="800"/>
              <a:t>Now a couple comments about the management of the information produced in this life cycle model.  Libraries play an important role in providing access to this information and not just the statistics in the later stages of the life cycle.  We collect and manage information about program objectives, about the process of gathering data; we now collect public use versions of the data and provide access to the confidential data through services such as Research Data Centres.  We have long been responsible for gathering the outputs containing statistics, initially in print but increasingly in digital formats.  And we manage the reports emanating from the services for which the statistical information was created to support.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26848-F907-BA45-8559-2AB55BF1CA64}" type="slidenum">
              <a:rPr lang="en-US"/>
              <a:pPr/>
              <a:t>22</a:t>
            </a:fld>
            <a:endParaRPr lang="en-US"/>
          </a:p>
        </p:txBody>
      </p:sp>
      <p:sp>
        <p:nvSpPr>
          <p:cNvPr id="30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p:txBody>
          <a:bodyPr/>
          <a:lstStyle/>
          <a:p>
            <a:r>
              <a:rPr lang="en-US"/>
              <a:t>We are going to use the Health Information Roadmap Initiative as an example of looking at a life cycle of statistical information.  As Federal and provincial health ministries began to struggle with both the costs of health care and the demands on the health system, they ended the 1990</a:t>
            </a:r>
            <a:r>
              <a:rPr lang="ja-JP" altLang="en-US"/>
              <a:t>’</a:t>
            </a:r>
            <a:r>
              <a:rPr lang="en-US"/>
              <a:t>s and started the new decade with a plan to monitor better population health characteristics that have an impact on the health system and the performance of the health system under increased demand for services.  Through a series of consultations in 1998 with ministries of health, a roadmap was developed and implemented in 2000.  </a:t>
            </a:r>
          </a:p>
          <a:p>
            <a:r>
              <a:rPr lang="en-US"/>
              <a:t>The link to the Health Information Roadmap Initiative takes you to the CIHI website where you will find supporting documents.</a:t>
            </a:r>
          </a:p>
          <a:p>
            <a:r>
              <a:rPr lang="en-US"/>
              <a:t>This roadmap emerged at a time when the following objectives were common across jurisdictions:  </a:t>
            </a:r>
            <a:r>
              <a:rPr lang="ja-JP" altLang="en-US"/>
              <a:t>“</a:t>
            </a:r>
            <a:r>
              <a:rPr lang="en-US"/>
              <a:t>Although the context differs among jurisdictions, the major objectives are similar, and include:</a:t>
            </a:r>
          </a:p>
          <a:p>
            <a:r>
              <a:rPr lang="en-US"/>
              <a:t>• increased emphasis on health promotion and disease prevention;</a:t>
            </a:r>
          </a:p>
          <a:p>
            <a:r>
              <a:rPr lang="en-US"/>
              <a:t>• decentralization of accountability and decisionmaking;</a:t>
            </a:r>
          </a:p>
          <a:p>
            <a:r>
              <a:rPr lang="en-US"/>
              <a:t>• shift from hospital to community-based services;</a:t>
            </a:r>
          </a:p>
          <a:p>
            <a:r>
              <a:rPr lang="en-US"/>
              <a:t>• integration of agencies, programs and services; and</a:t>
            </a:r>
          </a:p>
          <a:p>
            <a:r>
              <a:rPr lang="en-US"/>
              <a:t>• increased efficiency and effectiveness in service delivery.</a:t>
            </a:r>
            <a:r>
              <a:rPr lang="ja-JP" altLang="en-US"/>
              <a:t>”</a:t>
            </a:r>
            <a:r>
              <a:rPr lang="en-US"/>
              <a:t>  page 1 of Health Information Needs in Canada.</a:t>
            </a:r>
          </a:p>
          <a:p>
            <a:r>
              <a:rPr lang="en-US"/>
              <a:t> </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AF963-175F-6B4D-AC35-CB1D7C56138C}" type="slidenum">
              <a:rPr lang="en-US"/>
              <a:pPr/>
              <a:t>23</a:t>
            </a:fld>
            <a:endParaRPr lang="en-US"/>
          </a:p>
        </p:txBody>
      </p:sp>
      <p:sp>
        <p:nvSpPr>
          <p:cNvPr id="30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6179" name="Rectangle 3"/>
          <p:cNvSpPr>
            <a:spLocks noGrp="1" noChangeArrowheads="1"/>
          </p:cNvSpPr>
          <p:nvPr>
            <p:ph type="body" idx="1"/>
          </p:nvPr>
        </p:nvSpPr>
        <p:spPr/>
        <p:txBody>
          <a:bodyPr/>
          <a:lstStyle/>
          <a:p>
            <a:r>
              <a:rPr lang="en-US" sz="1000"/>
              <a:t>From the perspective of population health indicators, Health Canada and Statistics Canada built upon an existing survey, the National Population Health Survey, to create the Canadian Community Health Survey (CCHS).  They increased the sample size to allow for accurate estimates down to provincial health authorities.  Most STC surveys allow estimates only to the CMA and provincial levels.  Thus in our life cycle, STC is responsible for stages 2 through 7.  The Health Statistics Division took on responsibility for the CCHS, which is conducted in a rotation cycle.  Every two years is a large sample of around 130,000 Canadians; between these years is a smaller sample of around 30,000 Canadians that focuses on a specific health issue.</a:t>
            </a:r>
          </a:p>
          <a:p>
            <a:r>
              <a:rPr lang="en-US" sz="1000"/>
              <a:t>The link from </a:t>
            </a:r>
            <a:r>
              <a:rPr lang="ja-JP" altLang="en-US" sz="1000"/>
              <a:t>“</a:t>
            </a:r>
            <a:r>
              <a:rPr lang="en-US" sz="1000"/>
              <a:t>Survey unit organized</a:t>
            </a:r>
            <a:r>
              <a:rPr lang="ja-JP" altLang="en-US" sz="1000"/>
              <a:t>”</a:t>
            </a:r>
            <a:r>
              <a:rPr lang="en-US" sz="1000"/>
              <a:t> takes you to Statistics Canada</a:t>
            </a:r>
            <a:r>
              <a:rPr lang="ja-JP" altLang="en-US" sz="1000"/>
              <a:t>’</a:t>
            </a:r>
            <a:r>
              <a:rPr lang="en-US" sz="1000"/>
              <a:t>s list of health surveys.  If you select the CCHS or click on the link from </a:t>
            </a:r>
            <a:r>
              <a:rPr lang="ja-JP" altLang="en-US" sz="1000"/>
              <a:t>“</a:t>
            </a:r>
            <a:r>
              <a:rPr lang="en-US" sz="1000"/>
              <a:t>Questionnaire &amp; sample</a:t>
            </a:r>
            <a:r>
              <a:rPr lang="ja-JP" altLang="en-US" sz="1000"/>
              <a:t>”</a:t>
            </a:r>
            <a:r>
              <a:rPr lang="en-US" sz="1000"/>
              <a:t>, you will find information about the CCHS in the Integrated Metadata base System (IMDB), which is built on the old SDDS inventory of surveys.  The link on the CCHS IMDB page on the left menu to </a:t>
            </a:r>
            <a:r>
              <a:rPr lang="ja-JP" altLang="en-US" sz="1000"/>
              <a:t>“</a:t>
            </a:r>
            <a:r>
              <a:rPr lang="en-US" sz="1000"/>
              <a:t>Other Reference Periods</a:t>
            </a:r>
            <a:r>
              <a:rPr lang="ja-JP" altLang="en-US" sz="1000"/>
              <a:t>”</a:t>
            </a:r>
            <a:r>
              <a:rPr lang="en-US" sz="1000"/>
              <a:t> shows the history of CCHS cycles.</a:t>
            </a:r>
          </a:p>
          <a:p>
            <a:r>
              <a:rPr lang="en-US" sz="1000"/>
              <a:t>[Click to bring in Links to related products]</a:t>
            </a:r>
          </a:p>
          <a:p>
            <a:r>
              <a:rPr lang="en-US" sz="1000"/>
              <a:t>A variety of findings are available from the Link to related products, again in the left-hand menu.  We</a:t>
            </a:r>
            <a:r>
              <a:rPr lang="ja-JP" altLang="en-US" sz="1000"/>
              <a:t>’</a:t>
            </a:r>
            <a:r>
              <a:rPr lang="en-US" sz="1000"/>
              <a:t>ll come back to this website later in the workshop.</a:t>
            </a:r>
          </a:p>
          <a:p>
            <a:r>
              <a:rPr lang="en-US" sz="1000"/>
              <a:t>The findings from the CCHS have been carried widely in the popular press and magazines.  And stage 9 is evident from the Health Indicators used by the ministries of health.  [Click on link to Links to related products to get to Health Indicators].</a:t>
            </a:r>
          </a:p>
          <a:p>
            <a:endParaRPr 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CB9D-53F3-8F45-B74F-624E4E733A3F}" type="slidenum">
              <a:rPr lang="en-US"/>
              <a:pPr/>
              <a:t>24</a:t>
            </a:fld>
            <a:endParaRPr lang="en-US"/>
          </a:p>
        </p:txBody>
      </p:sp>
      <p:sp>
        <p:nvSpPr>
          <p:cNvPr id="246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6787" name="Rectangle 3"/>
          <p:cNvSpPr>
            <a:spLocks noGrp="1" noChangeArrowheads="1"/>
          </p:cNvSpPr>
          <p:nvPr>
            <p:ph type="body" idx="1"/>
          </p:nvPr>
        </p:nvSpPr>
        <p:spPr/>
        <p:txBody>
          <a:bodyPr/>
          <a:lstStyle/>
          <a:p>
            <a:r>
              <a:rPr lang="en-US"/>
              <a:t>We are going to explore the relationship between statistics and the data upon which they were derived by reconstructing some findings about Canadian drinking behaviour reported in an article from the Spring 1996 issue of </a:t>
            </a:r>
            <a:r>
              <a:rPr lang="en-US" b="1" i="1"/>
              <a:t>Canadian Social Trends</a:t>
            </a:r>
            <a:r>
              <a:rPr lang="en-US"/>
              <a:t>.  These statistics were come from the National Population Health Survey, 1994-95, which is the same data source used in the table we just observed containing estimates of the number smokers in Canada.</a:t>
            </a:r>
          </a:p>
          <a:p>
            <a:endParaRPr lang="en-US"/>
          </a:p>
          <a:p>
            <a:r>
              <a:rPr lang="en-US"/>
              <a:t>You are invited to follow along as I work my way through this demonstration.  You have a handout with a script outlining the steps that I will be following to replicate these statistics.  If you wish, you can click along with me or you can sit back and watch.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19139-2EC6-9D4C-823E-7F84BD36A06E}" type="slidenum">
              <a:rPr lang="en-US"/>
              <a:pPr/>
              <a:t>3</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7CEC0B-8BF9-9B4F-9139-466CA58236A8}" type="slidenum">
              <a:rPr lang="en-US"/>
              <a:pPr/>
              <a:t>25</a:t>
            </a:fld>
            <a:endParaRPr lang="en-US"/>
          </a:p>
        </p:txBody>
      </p:sp>
      <p:sp>
        <p:nvSpPr>
          <p:cNvPr id="248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8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730" tIns="44865" rIns="89730" bIns="44865"/>
          <a:lstStyle/>
          <a:p>
            <a:r>
              <a:rPr lang="en-US"/>
              <a:t>In a sense, we are going to follow the life cycle for the 1994-95 NPHS in reverse.  We</a:t>
            </a:r>
            <a:r>
              <a:rPr lang="ja-JP" altLang="en-US"/>
              <a:t>’</a:t>
            </a:r>
            <a:r>
              <a:rPr lang="en-US"/>
              <a:t>ll start with a finding in the Spring 1996 issue of Canadian Social Trends.  This is a newsy article containing a series of highlights from the survey and intended for the general Canadian population.  Applying our life cycle model, we are moving from Stage 8 back to Stage 5, where the public use version of the data and its documentation were disseminated.  And our final step backwards in the life cycle will be to trace variables from the data to the questionnaire in Stage 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5EC34-8BB0-F040-94D8-B7CAAB58BBA8}" type="slidenum">
              <a:rPr lang="en-US"/>
              <a:pPr/>
              <a:t>26</a:t>
            </a:fld>
            <a:endParaRPr lang="en-US"/>
          </a:p>
        </p:txBody>
      </p:sp>
      <p:sp>
        <p:nvSpPr>
          <p:cNvPr id="308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8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730" tIns="44865" rIns="89730" bIns="44865"/>
          <a:lstStyle/>
          <a:p>
            <a:r>
              <a:rPr lang="en-US"/>
              <a:t>We</a:t>
            </a:r>
            <a:r>
              <a:rPr lang="ja-JP" altLang="en-US"/>
              <a:t>’</a:t>
            </a:r>
            <a:r>
              <a:rPr lang="en-US"/>
              <a:t>ll begin our task by identifying a specific finding in the CST article that we</a:t>
            </a:r>
            <a:r>
              <a:rPr lang="ja-JP" altLang="en-US"/>
              <a:t>’</a:t>
            </a:r>
            <a:r>
              <a:rPr lang="en-US"/>
              <a:t>ll try to reconstruct.  The steps will be to identify in the article the characteristics about the respondents reported in the article.  That is, what has been summarized about the respondents in this story.  We</a:t>
            </a:r>
            <a:r>
              <a:rPr lang="ja-JP" altLang="en-US"/>
              <a:t>’</a:t>
            </a:r>
            <a:r>
              <a:rPr lang="en-US"/>
              <a:t>ll see if the article provides us with a way of identifying the data source.  Is there a title of a product that will help?  Have data been specifically mentioned?  Once we have data, can we find documentation for the data file?  Can we find the characteristics in the article in the data documentation?  Can we find the original questions used to collect these characteristics?  Once we have navigated through these steps, we</a:t>
            </a:r>
            <a:r>
              <a:rPr lang="ja-JP" altLang="en-US"/>
              <a:t>’</a:t>
            </a:r>
            <a:r>
              <a:rPr lang="en-US"/>
              <a:t>ll retrieve a copy of the data and reproduce the statistics.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32D5F-B756-2148-9201-7ED41725216E}" type="slidenum">
              <a:rPr lang="en-US"/>
              <a:pPr/>
              <a:t>27</a:t>
            </a:fld>
            <a:endParaRPr lang="en-US"/>
          </a:p>
        </p:txBody>
      </p:sp>
      <p:sp>
        <p:nvSpPr>
          <p:cNvPr id="27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r>
              <a:rPr lang="en-US" sz="1000"/>
              <a:t>On page 26 of the article, there is the heading: Men more likely to drink.  [Read section] The statistics that we will reconstruct are reported in this section.  </a:t>
            </a:r>
          </a:p>
          <a:p>
            <a:r>
              <a:rPr lang="en-US" sz="1000"/>
              <a:t>What kind of statistics will we reconstruct?  Are they population estimates?  Averages? Totals?  No, the statistics we will be reconstructing are percentages.  For example, 58 percent of adult Canadians are current drinkers.</a:t>
            </a:r>
          </a:p>
          <a:p>
            <a:r>
              <a:rPr lang="en-US" sz="1000"/>
              <a:t>The first step is to identify the variables in these findings.  What is being described?  Look at the nouns and verbs and see if you can find what is being described.</a:t>
            </a:r>
          </a:p>
          <a:p>
            <a:r>
              <a:rPr lang="en-US" sz="1000"/>
              <a:t>[Click] First, these findings are for </a:t>
            </a:r>
            <a:r>
              <a:rPr lang="ja-JP" altLang="en-US" sz="1000"/>
              <a:t>“</a:t>
            </a:r>
            <a:r>
              <a:rPr lang="en-US" sz="1000"/>
              <a:t>adult Canadians</a:t>
            </a:r>
            <a:r>
              <a:rPr lang="ja-JP" altLang="en-US" sz="1000"/>
              <a:t>”</a:t>
            </a:r>
            <a:r>
              <a:rPr lang="en-US" sz="1000"/>
              <a:t>.  Therefore, we know that we won</a:t>
            </a:r>
            <a:r>
              <a:rPr lang="ja-JP" altLang="en-US" sz="1000"/>
              <a:t>’</a:t>
            </a:r>
            <a:r>
              <a:rPr lang="en-US" sz="1000"/>
              <a:t>t be including children in this analysis.  The question remains to be seen at what age we consider adulthood.  We can check the documentation to see if a variable identifies adults from children or if we have to use age.</a:t>
            </a:r>
          </a:p>
          <a:p>
            <a:r>
              <a:rPr lang="en-US" sz="1000"/>
              <a:t>[Click to clear] [Click] Next, there is a drinking type identified as </a:t>
            </a:r>
            <a:r>
              <a:rPr lang="ja-JP" altLang="en-US" sz="1000"/>
              <a:t>“</a:t>
            </a:r>
            <a:r>
              <a:rPr lang="en-US" sz="1000"/>
              <a:t>current drinkers.</a:t>
            </a:r>
            <a:r>
              <a:rPr lang="ja-JP" altLang="en-US" sz="1000"/>
              <a:t>”</a:t>
            </a:r>
            <a:r>
              <a:rPr lang="en-US" sz="1000"/>
              <a:t> [Click] In fact, a definition for current drinkers is provided: anyone who has consumed alcoholic beverages at least once a month.  That may seem to be a bit loose of a definition for current for you, but we at least know how they have defined it.  </a:t>
            </a:r>
          </a:p>
          <a:p>
            <a:r>
              <a:rPr lang="en-US" sz="1000"/>
              <a:t>[Click to clear] [Click] Next we notice that different statistics are reported for men and women.  We</a:t>
            </a:r>
            <a:r>
              <a:rPr lang="ja-JP" altLang="en-US" sz="1000"/>
              <a:t>’</a:t>
            </a:r>
            <a:r>
              <a:rPr lang="en-US" sz="1000"/>
              <a:t>ll need a variable to identify each gender.</a:t>
            </a:r>
          </a:p>
          <a:p>
            <a:r>
              <a:rPr lang="en-US" sz="1000"/>
              <a:t>[Click to clear] [Click] Four different age categories have been mentioned.  We</a:t>
            </a:r>
            <a:r>
              <a:rPr lang="ja-JP" altLang="en-US" sz="1000"/>
              <a:t>’</a:t>
            </a:r>
            <a:r>
              <a:rPr lang="en-US" sz="1000"/>
              <a:t>ll need to see if these age categories exist in the data or if actual age has been given.</a:t>
            </a:r>
          </a:p>
          <a:p>
            <a:r>
              <a:rPr lang="en-US" sz="1000"/>
              <a:t>[Click to clear] [Click] A variable to identify smokers will be needed.</a:t>
            </a:r>
          </a:p>
          <a:p>
            <a:r>
              <a:rPr lang="en-US" sz="1000"/>
              <a:t>[Click to clear] [Click] Finally, we see more of the categories associated with type of drinkers.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7D314-7BD1-D34A-8D25-2673ABC974BF}" type="slidenum">
              <a:rPr lang="en-US"/>
              <a:pPr/>
              <a:t>28</a:t>
            </a:fld>
            <a:endParaRPr lang="en-US"/>
          </a:p>
        </p:txBody>
      </p:sp>
      <p:sp>
        <p:nvSpPr>
          <p:cNvPr id="254978" name="Rectangle 2"/>
          <p:cNvSpPr>
            <a:spLocks noGrp="1" noRot="1" noChangeAspect="1" noChangeArrowheads="1"/>
          </p:cNvSpPr>
          <p:nvPr>
            <p:ph type="sldImg"/>
          </p:nvPr>
        </p:nvSpPr>
        <p:spPr bwMode="auto">
          <a:xfrm>
            <a:off x="914400" y="304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bwMode="auto">
          <a:xfrm>
            <a:off x="914400" y="3886200"/>
            <a:ext cx="5562600" cy="5257800"/>
          </a:xfrm>
          <a:prstGeom prst="rect">
            <a:avLst/>
          </a:prstGeom>
          <a:solidFill>
            <a:srgbClr val="FFFFFF"/>
          </a:solidFill>
          <a:ln>
            <a:solidFill>
              <a:srgbClr val="000000"/>
            </a:solidFill>
            <a:miter lim="800000"/>
            <a:headEnd/>
            <a:tailEnd/>
          </a:ln>
        </p:spPr>
        <p:txBody>
          <a:bodyPr lIns="89730" tIns="44865" rIns="89730" bIns="44865"/>
          <a:lstStyle/>
          <a:p>
            <a:r>
              <a:rPr lang="en-US" sz="1000" b="1">
                <a:latin typeface="Helvetica-Bold" charset="0"/>
              </a:rPr>
              <a:t>These are the characteristics in the article around with statistics were reported and the likely set of variables for which we need to look to represent these characteristics.</a:t>
            </a:r>
          </a:p>
          <a:p>
            <a:endParaRPr lang="en-US" sz="1000" b="1">
              <a:latin typeface="Helvetica-Bold" charset="0"/>
            </a:endParaRPr>
          </a:p>
          <a:p>
            <a:r>
              <a:rPr lang="en-US" sz="1000" b="1">
                <a:latin typeface="Helvetica-Bold" charset="0"/>
              </a:rPr>
              <a:t>Record this information under 1A of the handout accompanying this computing exercise.</a:t>
            </a:r>
          </a:p>
          <a:p>
            <a:endParaRPr lang="en-US" sz="1000" b="1">
              <a:latin typeface="Helvetica-Bold" charset="0"/>
            </a:endParaRPr>
          </a:p>
          <a:p>
            <a:r>
              <a:rPr lang="en-US" sz="1000" b="1">
                <a:latin typeface="Helvetica-Bold" charset="0"/>
              </a:rPr>
              <a:t>Variable Name </a:t>
            </a:r>
            <a:r>
              <a:rPr lang="en-US" sz="1000">
                <a:latin typeface="Helvetica" charset="0"/>
              </a:rPr>
              <a:t>AGEGRP</a:t>
            </a:r>
          </a:p>
          <a:p>
            <a:r>
              <a:rPr lang="en-US" sz="1000" b="1">
                <a:latin typeface="Helvetica-Bold" charset="0"/>
              </a:rPr>
              <a:t>Question</a:t>
            </a:r>
          </a:p>
          <a:p>
            <a:r>
              <a:rPr lang="en-US" sz="1000" b="1">
                <a:latin typeface="Helvetica-Bold" charset="0"/>
              </a:rPr>
              <a:t>Description </a:t>
            </a:r>
            <a:r>
              <a:rPr lang="en-US" sz="1000">
                <a:latin typeface="Helvetica" charset="0"/>
              </a:rPr>
              <a:t>Grouped Age Cohorts</a:t>
            </a:r>
          </a:p>
          <a:p>
            <a:r>
              <a:rPr lang="en-US" sz="1000" b="1">
                <a:latin typeface="Helvetica-Bold" charset="0"/>
              </a:rPr>
              <a:t>Note </a:t>
            </a:r>
            <a:r>
              <a:rPr lang="en-US" sz="1000">
                <a:latin typeface="Helvetica" charset="0"/>
              </a:rPr>
              <a:t>Age of respondent - grouped</a:t>
            </a:r>
          </a:p>
          <a:p>
            <a:r>
              <a:rPr lang="en-US" sz="1000" b="1">
                <a:latin typeface="Helvetica-Bold" charset="0"/>
              </a:rPr>
              <a:t>Content Code Sample Population</a:t>
            </a:r>
          </a:p>
          <a:p>
            <a:r>
              <a:rPr lang="en-US" sz="1000">
                <a:latin typeface="Helvetica" charset="0"/>
              </a:rPr>
              <a:t>12 TO 14 YEARS 1 637 1,326,126</a:t>
            </a:r>
          </a:p>
          <a:p>
            <a:r>
              <a:rPr lang="en-US" sz="1000">
                <a:latin typeface="Helvetica" charset="0"/>
              </a:rPr>
              <a:t>15 TO 19 YEARS 2 1,210 2,046,276</a:t>
            </a:r>
          </a:p>
          <a:p>
            <a:r>
              <a:rPr lang="en-US" sz="1000">
                <a:latin typeface="Helvetica" charset="0"/>
              </a:rPr>
              <a:t>20 TO 24 YEARS 3 1,395 1,739,548</a:t>
            </a:r>
          </a:p>
          <a:p>
            <a:r>
              <a:rPr lang="en-US" sz="1000">
                <a:latin typeface="Helvetica" charset="0"/>
              </a:rPr>
              <a:t>25 TO 29 YEARS 4 1,587 2,139,891</a:t>
            </a:r>
          </a:p>
          <a:p>
            <a:r>
              <a:rPr lang="en-US" sz="1000">
                <a:latin typeface="Helvetica" charset="0"/>
              </a:rPr>
              <a:t>30 TO 34 YEARS 5 1,934 2,615,603</a:t>
            </a:r>
          </a:p>
          <a:p>
            <a:r>
              <a:rPr lang="en-US" sz="1000">
                <a:latin typeface="Helvetica" charset="0"/>
              </a:rPr>
              <a:t>35 TO 39 YEARS 6 1,770 2,594,260</a:t>
            </a:r>
          </a:p>
          <a:p>
            <a:r>
              <a:rPr lang="en-US" sz="1000">
                <a:latin typeface="Helvetica" charset="0"/>
              </a:rPr>
              <a:t>40 TO 44 YEARS 7 1,499 2,270,073</a:t>
            </a:r>
          </a:p>
          <a:p>
            <a:r>
              <a:rPr lang="en-US" sz="1000">
                <a:latin typeface="Helvetica" charset="0"/>
              </a:rPr>
              <a:t>45 TO 49 YEARS 8 1,392 1,965,416</a:t>
            </a:r>
          </a:p>
          <a:p>
            <a:r>
              <a:rPr lang="en-US" sz="1000">
                <a:latin typeface="Helvetica" charset="0"/>
              </a:rPr>
              <a:t>50 TO 54 YEARS 9 1,109 1,538,644</a:t>
            </a:r>
          </a:p>
          <a:p>
            <a:r>
              <a:rPr lang="en-US" sz="1000">
                <a:latin typeface="Helvetica" charset="0"/>
              </a:rPr>
              <a:t>55 TO 59 YEARS 10 1,007 1,285,885</a:t>
            </a:r>
          </a:p>
          <a:p>
            <a:r>
              <a:rPr lang="en-US" sz="1000">
                <a:latin typeface="Helvetica" charset="0"/>
              </a:rPr>
              <a:t>60 TO 64 YEARS 11 943 1,175,916</a:t>
            </a:r>
          </a:p>
          <a:p>
            <a:r>
              <a:rPr lang="en-US" sz="1000">
                <a:latin typeface="Helvetica" charset="0"/>
              </a:rPr>
              <a:t>65 TO 69 YEARS 12 961 1,105,799</a:t>
            </a:r>
          </a:p>
          <a:p>
            <a:r>
              <a:rPr lang="en-US" sz="1000">
                <a:latin typeface="Helvetica" charset="0"/>
              </a:rPr>
              <a:t>70 TO 74 YEARS 13 909 954,118</a:t>
            </a:r>
          </a:p>
          <a:p>
            <a:r>
              <a:rPr lang="en-US" sz="1000">
                <a:latin typeface="Helvetica" charset="0"/>
              </a:rPr>
              <a:t>75 TO 79 YEARS 14 638 620,464</a:t>
            </a:r>
          </a:p>
          <a:p>
            <a:r>
              <a:rPr lang="en-US" sz="1000">
                <a:latin typeface="Helvetica" charset="0"/>
              </a:rPr>
              <a:t>80 YEARS OR OLDER 15 635 570,586</a:t>
            </a:r>
          </a:p>
          <a:p>
            <a:r>
              <a:rPr lang="en-US" sz="1000">
                <a:latin typeface="Helvetica" charset="0"/>
              </a:rPr>
              <a:t>17,626 23,948,605 </a:t>
            </a:r>
            <a:r>
              <a:rPr lang="en-US" sz="1000" b="1">
                <a:latin typeface="Helvetica-Bold" charset="0"/>
              </a:rPr>
              <a:t>Total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576B3-6288-AF44-B191-68728202E1F6}" type="slidenum">
              <a:rPr lang="en-US"/>
              <a:pPr/>
              <a:t>29</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r>
              <a:rPr lang="en-US"/>
              <a:t>On page 25 of the article, a sidebar provides us with the title of the survey and who was included in the sample.  It also informs us that a public use microdata file is available, which is useful to know. To move to stage 5 in our life cycle model, we</a:t>
            </a:r>
            <a:r>
              <a:rPr lang="ja-JP" altLang="en-US"/>
              <a:t>’</a:t>
            </a:r>
            <a:r>
              <a:rPr lang="en-US"/>
              <a:t>ll need a copy of the microdata to reconstruct the statistics in our article.</a:t>
            </a:r>
          </a:p>
          <a:p>
            <a:endParaRPr lang="en-US"/>
          </a:p>
          <a:p>
            <a:r>
              <a:rPr lang="en-US"/>
              <a:t>[Click on sidebar image] This will link to the STC Catalogue entry for 82F0001X, the NPSH 1994-95 public use microdata file.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6C8CD-C6C3-174E-8396-7441EDCF0AF0}" type="slidenum">
              <a:rPr lang="en-US"/>
              <a:pPr/>
              <a:t>30</a:t>
            </a:fld>
            <a:endParaRPr lang="en-US"/>
          </a:p>
        </p:txBody>
      </p:sp>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r>
              <a:rPr lang="en-US"/>
              <a:t>There are two products that we need to use with the microdata file.  One is the documentation describing the data, while the other is the data file.  The link on this slide opens a copy of the data documentation.  Use the handout accompanying this exercise to work through these steps.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04355-17AB-A844-8D90-88A72E960C43}" type="slidenum">
              <a:rPr lang="en-US"/>
              <a:pPr/>
              <a:t>31</a:t>
            </a:fld>
            <a:endParaRPr lang="en-US"/>
          </a:p>
        </p:txBody>
      </p:sp>
      <p:sp>
        <p:nvSpPr>
          <p:cNvPr id="28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p:txBody>
          <a:bodyPr/>
          <a:lstStyle/>
          <a:p>
            <a:r>
              <a:rPr lang="en-US"/>
              <a:t>The microdata are licensed through the Data Liberation Initiative.  Special permission from the author division has been received to use these data in this workshop.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7583F-E299-6045-B80C-A1480CC52294}" type="slidenum">
              <a:rPr lang="en-US"/>
              <a:pPr/>
              <a:t>33</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24" tIns="45713" rIns="91424" bIns="45713"/>
          <a:lstStyle/>
          <a:p>
            <a:r>
              <a:rPr lang="en-US"/>
              <a:t>Now that we</a:t>
            </a:r>
            <a:r>
              <a:rPr lang="ja-JP" altLang="en-US"/>
              <a:t>’</a:t>
            </a:r>
            <a:r>
              <a:rPr lang="en-US"/>
              <a:t>ve distinguished between statistics and data and have discussed the importance of definitions in the production of statistics, let</a:t>
            </a:r>
            <a:r>
              <a:rPr lang="ja-JP" altLang="en-US"/>
              <a:t>’</a:t>
            </a:r>
            <a:r>
              <a:rPr lang="en-US"/>
              <a:t>s look at the sources for statistics.  What are the origins of the data?  These two graphs appears last fall in the Edmonton Journal.  Interestingly, the sources for the statistics are given but the actual data source isn</a:t>
            </a:r>
            <a:r>
              <a:rPr lang="ja-JP" altLang="en-US"/>
              <a:t>’</a:t>
            </a:r>
            <a:r>
              <a:rPr lang="en-US"/>
              <a:t>t identified.  The idea reporting would be to have named data sources.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67E3C-ED12-3A41-80DB-2E198654783B}" type="slidenum">
              <a:rPr lang="en-US"/>
              <a:pPr/>
              <a:t>34</a:t>
            </a:fld>
            <a:endParaRPr lang="en-US"/>
          </a:p>
        </p:txBody>
      </p:sp>
      <p:sp>
        <p:nvSpPr>
          <p:cNvPr id="415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5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C16DF-90A8-884F-A1B2-E248F7D9DB19}" type="slidenum">
              <a:rPr lang="en-US"/>
              <a:pPr/>
              <a:t>4</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AC2CE-FF82-2B4A-9682-1F1F9943529E}" type="slidenum">
              <a:rPr lang="en-US"/>
              <a:pPr/>
              <a:t>6</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AC2CE-FF82-2B4A-9682-1F1F9943529E}" type="slidenum">
              <a:rPr lang="en-US"/>
              <a:pPr/>
              <a:t>7</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9D736-ECD9-E54D-B1C5-F5DCA018152A}" type="slidenum">
              <a:rPr lang="en-US"/>
              <a:pPr/>
              <a:t>8</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I have divided numeric information in the library into two general categories: statistics and data.  This is an important distinction.  Far too often, you will find people using the terms “statistics” and “data” interchangeably.  But we won’t.  They have very different meanings and purposes.</a:t>
            </a:r>
          </a:p>
          <a:p>
            <a:endParaRPr lang="en-US"/>
          </a:p>
          <a:p>
            <a:r>
              <a:rPr lang="en-US"/>
              <a:t>First, statistics are the compilations of numeric facts and figures that are readily available in print and electronic format.  These facts and figures are created from data and are organized for human consumption.  That is, they are display- ready and appear in tables, charts, graphs or maps.</a:t>
            </a:r>
          </a:p>
          <a:p>
            <a:endParaRPr lang="en-US"/>
          </a:p>
          <a:p>
            <a:r>
              <a:rPr lang="en-US"/>
              <a:t>Data, on the other hand, is the raw information from which statistics are derived.  Data are stored in computer files and organized in structures that support their analysis or processing.  Unlike statistics, which have been organized for presentation, data are not display-ready.</a:t>
            </a:r>
          </a:p>
          <a:p>
            <a:endParaRPr lang="en-US"/>
          </a:p>
          <a:p>
            <a:r>
              <a:rPr lang="en-US"/>
              <a:t>The examples here show a table representing the number of smokers in Canada and the a few records upon which this table was built.  Let’s look at these two items in a bit more detail.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BDF8BAE-9F5D-114F-83E7-30CC61504DAC}" type="slidenum">
              <a:rPr lang="en-US"/>
              <a:pPr/>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t>Statistics are derived from data!  All the characteristics in this table have to represented in the 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2E43ED5-CC9C-194A-9FF4-4F5C0B912BCE}"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07E60FE-02CB-404B-BF78-7EBF49C69F9D}" type="slidenum">
              <a:rPr lang="en-US"/>
              <a:pPr/>
              <a:t>11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1538"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r>
              <a:rPr lang="en-US" smtClean="0"/>
              <a:t>Click to edit Master title style</a:t>
            </a:r>
            <a:endParaRPr lang="en-US"/>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charset="2"/>
              <a:buNone/>
              <a:defRPr sz="3200"/>
            </a:lvl1pPr>
          </a:lstStyle>
          <a:p>
            <a:r>
              <a:rPr lang="en-US" smtClean="0"/>
              <a:t>Click to edit Master subtitle style</a:t>
            </a:r>
            <a:endParaRPr lang="en-US"/>
          </a:p>
        </p:txBody>
      </p:sp>
      <p:sp>
        <p:nvSpPr>
          <p:cNvPr id="321541" name="Rectangle 5"/>
          <p:cNvSpPr>
            <a:spLocks noGrp="1" noChangeArrowheads="1"/>
          </p:cNvSpPr>
          <p:nvPr>
            <p:ph type="dt" sz="half" idx="2"/>
          </p:nvPr>
        </p:nvSpPr>
        <p:spPr/>
        <p:txBody>
          <a:bodyPr/>
          <a:lstStyle>
            <a:lvl1pPr>
              <a:defRPr/>
            </a:lvl1pPr>
          </a:lstStyle>
          <a:p>
            <a:fld id="{D399A146-35CC-834C-981D-8B4F35A0A687}" type="datetimeFigureOut">
              <a:rPr lang="en-US" smtClean="0"/>
              <a:pPr/>
              <a:t>12-08-08</a:t>
            </a:fld>
            <a:endParaRPr lang="en-US"/>
          </a:p>
        </p:txBody>
      </p:sp>
      <p:sp>
        <p:nvSpPr>
          <p:cNvPr id="321542" name="Rectangle 6"/>
          <p:cNvSpPr>
            <a:spLocks noGrp="1" noChangeArrowheads="1"/>
          </p:cNvSpPr>
          <p:nvPr>
            <p:ph type="ftr" sz="quarter" idx="3"/>
          </p:nvPr>
        </p:nvSpPr>
        <p:spPr/>
        <p:txBody>
          <a:bodyPr/>
          <a:lstStyle>
            <a:lvl1pPr>
              <a:defRPr/>
            </a:lvl1pPr>
          </a:lstStyle>
          <a:p>
            <a:endParaRPr lang="en-US"/>
          </a:p>
        </p:txBody>
      </p:sp>
      <p:sp>
        <p:nvSpPr>
          <p:cNvPr id="321543" name="Rectangle 7"/>
          <p:cNvSpPr>
            <a:spLocks noGrp="1" noChangeArrowheads="1"/>
          </p:cNvSpPr>
          <p:nvPr>
            <p:ph type="sldNum" sz="quarter" idx="4"/>
          </p:nvPr>
        </p:nvSpPr>
        <p:spPr/>
        <p:txBody>
          <a:bodyPr/>
          <a:lstStyle>
            <a:lvl1pPr>
              <a:defRPr/>
            </a:lvl1pPr>
          </a:lstStyle>
          <a:p>
            <a:fld id="{8F02C124-EBD2-394D-838A-B4F49E05C9C5}" type="slidenum">
              <a:rPr lang="en-US" smtClean="0"/>
              <a:pPr/>
              <a:t>‹#›</a:t>
            </a:fld>
            <a:endParaRPr lang="en-US"/>
          </a:p>
        </p:txBody>
      </p:sp>
      <p:grpSp>
        <p:nvGrpSpPr>
          <p:cNvPr id="2" name="Group 8"/>
          <p:cNvGrpSpPr>
            <a:grpSpLocks/>
          </p:cNvGrpSpPr>
          <p:nvPr/>
        </p:nvGrpSpPr>
        <p:grpSpPr bwMode="auto">
          <a:xfrm>
            <a:off x="7493000" y="2992438"/>
            <a:ext cx="1338263" cy="2189162"/>
            <a:chOff x="4704" y="1885"/>
            <a:chExt cx="843" cy="1379"/>
          </a:xfrm>
        </p:grpSpPr>
        <p:sp>
          <p:nvSpPr>
            <p:cNvPr id="321545"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46"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47"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48"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49"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0"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1"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52"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3"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4"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55"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56"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57"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1558"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59"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60"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1"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62"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63"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4"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5"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66"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1567"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8"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69"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70"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71"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1572"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73"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74"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1575"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grpSp>
      <p:sp>
        <p:nvSpPr>
          <p:cNvPr id="321576"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91100" y="2362200"/>
            <a:ext cx="3924300" cy="3733800"/>
          </a:xfrm>
        </p:spPr>
        <p:txBody>
          <a:bodyPr/>
          <a:lstStyle/>
          <a:p>
            <a:pPr lvl="0"/>
            <a:endParaRPr lang="en-US" noProof="0" smtClean="0"/>
          </a:p>
        </p:txBody>
      </p:sp>
      <p:sp>
        <p:nvSpPr>
          <p:cNvPr id="5" name="Date Placeholder 4"/>
          <p:cNvSpPr>
            <a:spLocks noGrp="1"/>
          </p:cNvSpPr>
          <p:nvPr>
            <p:ph type="dt" sz="half" idx="10"/>
          </p:nvPr>
        </p:nvSpPr>
        <p:spPr>
          <a:xfrm>
            <a:off x="7010400" y="6553200"/>
            <a:ext cx="1905000" cy="304800"/>
          </a:xfrm>
        </p:spPr>
        <p:txBody>
          <a:bodyPr/>
          <a:lstStyle>
            <a:lvl1pPr>
              <a:defRPr/>
            </a:lvl1pPr>
          </a:lstStyle>
          <a:p>
            <a:pPr>
              <a:defRPr/>
            </a:pPr>
            <a:endParaRPr lang="en-CA"/>
          </a:p>
        </p:txBody>
      </p:sp>
      <p:sp>
        <p:nvSpPr>
          <p:cNvPr id="6" name="Footer Placeholder 5"/>
          <p:cNvSpPr>
            <a:spLocks noGrp="1"/>
          </p:cNvSpPr>
          <p:nvPr>
            <p:ph type="ftr" sz="quarter" idx="11"/>
          </p:nvPr>
        </p:nvSpPr>
        <p:spPr>
          <a:xfrm>
            <a:off x="2936875" y="6529388"/>
            <a:ext cx="2895600" cy="304800"/>
          </a:xfrm>
        </p:spPr>
        <p:txBody>
          <a:bodyPr/>
          <a:lstStyle>
            <a:lvl1pPr>
              <a:defRPr/>
            </a:lvl1pPr>
          </a:lstStyle>
          <a:p>
            <a:pPr>
              <a:defRPr/>
            </a:pPr>
            <a:endParaRPr lang="en-CA"/>
          </a:p>
        </p:txBody>
      </p:sp>
      <p:sp>
        <p:nvSpPr>
          <p:cNvPr id="7" name="Slide Number Placeholder 6"/>
          <p:cNvSpPr>
            <a:spLocks noGrp="1"/>
          </p:cNvSpPr>
          <p:nvPr>
            <p:ph type="sldNum" sz="quarter" idx="12"/>
          </p:nvPr>
        </p:nvSpPr>
        <p:spPr>
          <a:xfrm>
            <a:off x="84138" y="6343650"/>
            <a:ext cx="587375" cy="488950"/>
          </a:xfrm>
        </p:spPr>
        <p:txBody>
          <a:bodyPr/>
          <a:lstStyle>
            <a:lvl1pPr>
              <a:defRPr smtClean="0"/>
            </a:lvl1pPr>
          </a:lstStyle>
          <a:p>
            <a:pPr>
              <a:defRPr/>
            </a:pPr>
            <a:fld id="{015E572C-6AC7-7644-8A8F-05671A8344D8}" type="slidenum">
              <a:rPr lang="en-CA"/>
              <a:pPr>
                <a:defRPr/>
              </a:pPr>
              <a:t>‹#›</a:t>
            </a:fld>
            <a:endParaRPr lang="en-CA"/>
          </a:p>
        </p:txBody>
      </p:sp>
    </p:spTree>
  </p:cSld>
  <p:clrMapOvr>
    <a:masterClrMapping/>
  </p:clrMapOvr>
  <p:transition xmlns:p14="http://schemas.microsoft.com/office/powerpoint/2010/mai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endParaRPr lang="en-US"/>
          </a:p>
        </p:txBody>
      </p:sp>
    </p:spTree>
    <p:extLst>
      <p:ext uri="{BB962C8B-B14F-4D97-AF65-F5344CB8AC3E}">
        <p14:creationId xmlns:p14="http://schemas.microsoft.com/office/powerpoint/2010/main" val="1391310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CA"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endParaRPr lang="en-US"/>
          </a:p>
        </p:txBody>
      </p:sp>
    </p:spTree>
    <p:extLst>
      <p:ext uri="{BB962C8B-B14F-4D97-AF65-F5344CB8AC3E}">
        <p14:creationId xmlns:p14="http://schemas.microsoft.com/office/powerpoint/2010/main" val="263785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399A146-35CC-834C-981D-8B4F35A0A687}" type="datetimeFigureOut">
              <a:rPr lang="en-US" smtClean="0"/>
              <a:pPr/>
              <a:t>12-08-08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F02C124-EBD2-394D-838A-B4F49E05C9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2051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32051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D399A146-35CC-834C-981D-8B4F35A0A687}" type="datetimeFigureOut">
              <a:rPr lang="en-US" smtClean="0"/>
              <a:pPr/>
              <a:t>12-08-08</a:t>
            </a:fld>
            <a:endParaRPr lang="en-US"/>
          </a:p>
        </p:txBody>
      </p:sp>
      <p:sp>
        <p:nvSpPr>
          <p:cNvPr id="32051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32051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F02C124-EBD2-394D-838A-B4F49E05C9C5}" type="slidenum">
              <a:rPr lang="en-US" smtClean="0"/>
              <a:pPr/>
              <a:t>‹#›</a:t>
            </a:fld>
            <a:endParaRPr lang="en-US"/>
          </a:p>
        </p:txBody>
      </p:sp>
      <p:grpSp>
        <p:nvGrpSpPr>
          <p:cNvPr id="2" name="Group 8"/>
          <p:cNvGrpSpPr>
            <a:grpSpLocks/>
          </p:cNvGrpSpPr>
          <p:nvPr/>
        </p:nvGrpSpPr>
        <p:grpSpPr bwMode="auto">
          <a:xfrm>
            <a:off x="8153400" y="152400"/>
            <a:ext cx="792163" cy="1295400"/>
            <a:chOff x="5136" y="960"/>
            <a:chExt cx="528" cy="864"/>
          </a:xfrm>
        </p:grpSpPr>
        <p:sp>
          <p:nvSpPr>
            <p:cNvPr id="32052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2"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3"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4"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5"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6"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7"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28"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29"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30"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1"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2"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3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prstTxWarp prst="textNoShape">
                <a:avLst/>
              </a:prstTxWarp>
            </a:bodyPr>
            <a:lstStyle/>
            <a:p>
              <a:endParaRPr lang="en-US"/>
            </a:p>
          </p:txBody>
        </p:sp>
        <p:sp>
          <p:nvSpPr>
            <p:cNvPr id="320534"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5"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6"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3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8"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39"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0"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42"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prstTxWarp prst="textNoShape">
                <a:avLst/>
              </a:prstTxWarp>
            </a:bodyPr>
            <a:lstStyle/>
            <a:p>
              <a:endParaRPr lang="en-US"/>
            </a:p>
          </p:txBody>
        </p:sp>
        <p:sp>
          <p:nvSpPr>
            <p:cNvPr id="320543"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4"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5"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46"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7"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320548"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49"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50"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sp>
          <p:nvSpPr>
            <p:cNvPr id="320551"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charset="2"/>
        <a:buChar char="l"/>
        <a:defRPr sz="2600">
          <a:solidFill>
            <a:schemeClr val="tx1"/>
          </a:solidFill>
          <a:latin typeface="+mn-lt"/>
          <a:ea typeface="ＭＳ Ｐゴシック" charset="-128"/>
        </a:defRPr>
      </a:lvl2pPr>
      <a:lvl3pPr marL="987425" indent="-293688" algn="l" rtl="0" eaLnBrk="1" fontAlgn="base" hangingPunct="1">
        <a:spcBef>
          <a:spcPct val="20000"/>
        </a:spcBef>
        <a:spcAft>
          <a:spcPct val="0"/>
        </a:spcAft>
        <a:buClr>
          <a:schemeClr val="accent1"/>
        </a:buClr>
        <a:buSzPct val="70000"/>
        <a:buFont typeface="Wingdings" charset="2"/>
        <a:buChar char="l"/>
        <a:defRPr sz="2300">
          <a:solidFill>
            <a:schemeClr val="tx1"/>
          </a:solidFill>
          <a:latin typeface="+mn-lt"/>
          <a:ea typeface="ＭＳ Ｐゴシック" charset="-128"/>
        </a:defRPr>
      </a:lvl3pPr>
      <a:lvl4pPr marL="1281113" indent="-292100" algn="l" rtl="0" eaLnBrk="1" fontAlgn="base" hangingPunct="1">
        <a:spcBef>
          <a:spcPct val="20000"/>
        </a:spcBef>
        <a:spcAft>
          <a:spcPct val="0"/>
        </a:spcAft>
        <a:buClr>
          <a:schemeClr val="tx2"/>
        </a:buClr>
        <a:buSzPct val="75000"/>
        <a:buFont typeface="Wingdings" charset="2"/>
        <a:buChar char="§"/>
        <a:defRPr sz="2000">
          <a:solidFill>
            <a:schemeClr val="tx1"/>
          </a:solidFill>
          <a:latin typeface="+mn-lt"/>
          <a:ea typeface="ＭＳ Ｐゴシック" charset="-128"/>
        </a:defRPr>
      </a:lvl4pPr>
      <a:lvl5pPr marL="15986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5pPr>
      <a:lvl6pPr marL="20558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6pPr>
      <a:lvl7pPr marL="25130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7pPr>
      <a:lvl8pPr marL="29702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8pPr>
      <a:lvl9pPr marL="3427413" indent="-315913" algn="l" rtl="0" eaLnBrk="1" fontAlgn="base" hangingPunct="1">
        <a:spcBef>
          <a:spcPct val="20000"/>
        </a:spcBef>
        <a:spcAft>
          <a:spcPct val="0"/>
        </a:spcAft>
        <a:buClr>
          <a:schemeClr val="folHlink"/>
        </a:buClr>
        <a:buSzPct val="80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statcan.gc.ca/concepts/industry-industrie-eng.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image" Target="../media/image8.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itution.gallup.com.login.ezproxy.library.ualberta.ca/home.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hyperlink" Target="http://www.statcan.gc.ca/cgi-bin/imdb/p2SV.pl?Function=getSurvey&amp;SDDS=3226&amp;lang=en&amp;db=imdb&amp;adm=8&amp;dis=2" TargetMode="External"/><Relationship Id="rId4" Type="http://schemas.openxmlformats.org/officeDocument/2006/relationships/hyperlink" Target="http://www.statcan.gc.ca/pub/82-221-x/82-221-x2008001-eng.htm" TargetMode="External"/><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hyperlink" Target="http://www.statcan.ca/bsolc/english/bsolc?catno=82F0001X" TargetMode="External"/><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datalib.library.ualberta.ca/nphs/nph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datalib.library.ualberta.ca/nphs/NPHS94CST.sav" TargetMode="External"/><Relationship Id="rId4" Type="http://schemas.openxmlformats.org/officeDocument/2006/relationships/hyperlink" Target="http://www.library.ualberta.ca/datalibrary/index.cfm" TargetMode="External"/><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Lancet_surveys_of_casualties_of_the_Iraq_Wa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statcan.gc.ca/about-apercu/policy-politique/info_user-usager-eng.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Services</a:t>
            </a:r>
            <a:endParaRPr lang="en-US" dirty="0"/>
          </a:p>
        </p:txBody>
      </p:sp>
      <p:sp>
        <p:nvSpPr>
          <p:cNvPr id="3" name="Content Placeholder 2"/>
          <p:cNvSpPr>
            <a:spLocks noGrp="1"/>
          </p:cNvSpPr>
          <p:nvPr>
            <p:ph idx="1"/>
          </p:nvPr>
        </p:nvSpPr>
        <p:spPr/>
        <p:txBody>
          <a:bodyPr/>
          <a:lstStyle/>
          <a:p>
            <a:r>
              <a:rPr lang="en-US" dirty="0" smtClean="0"/>
              <a:t>Focus, value and attitude</a:t>
            </a:r>
          </a:p>
          <a:p>
            <a:r>
              <a:rPr lang="en-US" dirty="0" smtClean="0"/>
              <a:t>Vocabulary stories: wash &amp; wear, </a:t>
            </a:r>
            <a:r>
              <a:rPr lang="en-US" dirty="0" err="1" smtClean="0"/>
              <a:t>circ</a:t>
            </a:r>
            <a:r>
              <a:rPr lang="en-US" dirty="0" smtClean="0"/>
              <a:t> &amp; dingo</a:t>
            </a:r>
          </a:p>
          <a:p>
            <a:r>
              <a:rPr lang="en-US" dirty="0" smtClean="0"/>
              <a:t>Statistics and data </a:t>
            </a:r>
            <a:endParaRPr lang="en-US" dirty="0"/>
          </a:p>
        </p:txBody>
      </p:sp>
    </p:spTree>
    <p:extLst>
      <p:ext uri="{BB962C8B-B14F-4D97-AF65-F5344CB8AC3E}">
        <p14:creationId xmlns:p14="http://schemas.microsoft.com/office/powerpoint/2010/main" val="210552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1555" name="Oval 3"/>
          <p:cNvSpPr>
            <a:spLocks noChangeArrowheads="1"/>
          </p:cNvSpPr>
          <p:nvPr/>
        </p:nvSpPr>
        <p:spPr bwMode="auto">
          <a:xfrm>
            <a:off x="1943100" y="5124450"/>
            <a:ext cx="4648200" cy="438150"/>
          </a:xfrm>
          <a:prstGeom prst="ellipse">
            <a:avLst/>
          </a:prstGeom>
          <a:noFill/>
          <a:ln w="381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561968"/>
            <a:ext cx="8001000" cy="766763"/>
          </a:xfrm>
        </p:spPr>
        <p:txBody>
          <a:bodyPr/>
          <a:lstStyle/>
          <a:p>
            <a:r>
              <a:rPr lang="en-US" sz="4000" b="0" dirty="0" smtClean="0"/>
              <a:t>How statistics and data differ</a:t>
            </a:r>
            <a:endParaRPr lang="en-US" sz="4000" b="0" dirty="0"/>
          </a:p>
        </p:txBody>
      </p:sp>
      <p:pic>
        <p:nvPicPr>
          <p:cNvPr id="32771" name="Picture 3"/>
          <p:cNvPicPr>
            <a:picLocks noChangeAspect="1" noChangeArrowheads="1"/>
          </p:cNvPicPr>
          <p:nvPr/>
        </p:nvPicPr>
        <p:blipFill>
          <a:blip r:embed="rId3"/>
          <a:srcRect/>
          <a:stretch>
            <a:fillRect/>
          </a:stretch>
        </p:blipFill>
        <p:spPr bwMode="auto">
          <a:xfrm>
            <a:off x="5200650" y="2514600"/>
            <a:ext cx="3657600" cy="2632075"/>
          </a:xfrm>
          <a:prstGeom prst="rect">
            <a:avLst/>
          </a:prstGeom>
          <a:noFill/>
          <a:ln w="9525">
            <a:noFill/>
            <a:miter lim="800000"/>
            <a:headEnd/>
            <a:tailEnd/>
          </a:ln>
        </p:spPr>
      </p:pic>
      <p:pic>
        <p:nvPicPr>
          <p:cNvPr id="32772" name="Picture 4" descr="gss9data"/>
          <p:cNvPicPr>
            <a:picLocks noChangeAspect="1" noChangeArrowheads="1"/>
          </p:cNvPicPr>
          <p:nvPr/>
        </p:nvPicPr>
        <p:blipFill>
          <a:blip r:embed="rId4"/>
          <a:srcRect/>
          <a:stretch>
            <a:fillRect/>
          </a:stretch>
        </p:blipFill>
        <p:spPr bwMode="auto">
          <a:xfrm>
            <a:off x="1143000" y="2385996"/>
            <a:ext cx="6477000" cy="3656013"/>
          </a:xfrm>
          <a:prstGeom prst="rect">
            <a:avLst/>
          </a:prstGeom>
          <a:noFill/>
          <a:ln w="9525">
            <a:noFill/>
            <a:miter lim="800000"/>
            <a:headEnd/>
            <a:tailEnd/>
          </a:ln>
        </p:spPr>
      </p:pic>
      <p:sp>
        <p:nvSpPr>
          <p:cNvPr id="152581" name="Rectangle 5"/>
          <p:cNvSpPr>
            <a:spLocks noChangeArrowheads="1"/>
          </p:cNvSpPr>
          <p:nvPr/>
        </p:nvSpPr>
        <p:spPr bwMode="auto">
          <a:xfrm>
            <a:off x="1143000" y="2347896"/>
            <a:ext cx="6496050" cy="838200"/>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52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658764"/>
            <a:ext cx="8458200" cy="860323"/>
          </a:xfrm>
        </p:spPr>
        <p:txBody>
          <a:bodyPr/>
          <a:lstStyle/>
          <a:p>
            <a:r>
              <a:rPr lang="en-US" sz="4000" b="0" dirty="0"/>
              <a:t>Stories are told through statistics</a:t>
            </a:r>
          </a:p>
        </p:txBody>
      </p:sp>
      <p:sp>
        <p:nvSpPr>
          <p:cNvPr id="34819" name="Rectangle 3"/>
          <p:cNvSpPr>
            <a:spLocks noGrp="1" noChangeArrowheads="1"/>
          </p:cNvSpPr>
          <p:nvPr>
            <p:ph idx="1"/>
          </p:nvPr>
        </p:nvSpPr>
        <p:spPr>
          <a:xfrm>
            <a:off x="762000" y="2057400"/>
            <a:ext cx="7836310" cy="4495800"/>
          </a:xfrm>
        </p:spPr>
        <p:txBody>
          <a:bodyPr/>
          <a:lstStyle/>
          <a:p>
            <a:r>
              <a:rPr lang="en-US" dirty="0"/>
              <a:t>The National Population Survey used in this example had over 80,000 respondents in 1996-97 sample and the Canadian Community Health Survey in 2005 has over 130,000 cases.  How do we tell the stories about each of these respondents?</a:t>
            </a:r>
          </a:p>
          <a:p>
            <a:r>
              <a:rPr lang="en-US" dirty="0"/>
              <a:t>We create summaries of these life experiences using statistics.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1026"/>
          <p:cNvSpPr>
            <a:spLocks noGrp="1" noChangeArrowheads="1"/>
          </p:cNvSpPr>
          <p:nvPr>
            <p:ph type="title"/>
          </p:nvPr>
        </p:nvSpPr>
        <p:spPr>
          <a:xfrm>
            <a:off x="457200" y="533400"/>
            <a:ext cx="8229600" cy="941439"/>
          </a:xfrm>
        </p:spPr>
        <p:txBody>
          <a:bodyPr/>
          <a:lstStyle/>
          <a:p>
            <a:r>
              <a:rPr lang="en-US" sz="4000" b="0" dirty="0"/>
              <a:t>Statistics are about definitions</a:t>
            </a:r>
          </a:p>
        </p:txBody>
      </p:sp>
      <p:pic>
        <p:nvPicPr>
          <p:cNvPr id="408579" name="Picture 1027" descr="dilbertdefinition"/>
          <p:cNvPicPr>
            <a:picLocks noGrp="1" noChangeAspect="1" noChangeArrowheads="1"/>
          </p:cNvPicPr>
          <p:nvPr>
            <p:ph idx="1"/>
          </p:nvPr>
        </p:nvPicPr>
        <p:blipFill>
          <a:blip r:embed="rId3"/>
          <a:srcRect/>
          <a:stretch>
            <a:fillRect/>
          </a:stretch>
        </p:blipFill>
        <p:spPr>
          <a:xfrm>
            <a:off x="406400" y="2057400"/>
            <a:ext cx="8382000" cy="3071813"/>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685800"/>
            <a:ext cx="6948488" cy="900113"/>
          </a:xfrm>
        </p:spPr>
        <p:txBody>
          <a:bodyPr/>
          <a:lstStyle/>
          <a:p>
            <a:r>
              <a:rPr lang="en-US" sz="4000" b="0" dirty="0"/>
              <a:t>Definitions and metadata</a:t>
            </a:r>
          </a:p>
        </p:txBody>
      </p:sp>
      <p:sp>
        <p:nvSpPr>
          <p:cNvPr id="47107" name="Rectangle 3"/>
          <p:cNvSpPr>
            <a:spLocks noGrp="1" noChangeArrowheads="1"/>
          </p:cNvSpPr>
          <p:nvPr>
            <p:ph idx="1"/>
          </p:nvPr>
        </p:nvSpPr>
        <p:spPr>
          <a:xfrm>
            <a:off x="762000" y="2128838"/>
            <a:ext cx="7687320" cy="4133429"/>
          </a:xfrm>
        </p:spPr>
        <p:txBody>
          <a:bodyPr>
            <a:normAutofit/>
          </a:bodyPr>
          <a:lstStyle/>
          <a:p>
            <a:pPr>
              <a:lnSpc>
                <a:spcPct val="90000"/>
              </a:lnSpc>
            </a:pPr>
            <a:r>
              <a:rPr lang="en-US" sz="2800" dirty="0" smtClean="0"/>
              <a:t>Users of statistics require complete, accurate metadata to understand the statistics.</a:t>
            </a:r>
          </a:p>
          <a:p>
            <a:pPr>
              <a:lnSpc>
                <a:spcPct val="80000"/>
              </a:lnSpc>
              <a:buNone/>
            </a:pPr>
            <a:endParaRPr lang="en-US" sz="2800" dirty="0" smtClean="0"/>
          </a:p>
          <a:p>
            <a:r>
              <a:rPr lang="en-US" sz="2800" dirty="0" smtClean="0"/>
              <a:t>All </a:t>
            </a:r>
            <a:r>
              <a:rPr lang="en-US" sz="2800" dirty="0"/>
              <a:t>of the definitions and information that describe the unit of observation, the universe, the sampling method, the concepts and the variables are critical to understand both the data and the statistics derived from the data</a:t>
            </a:r>
            <a:r>
              <a:rPr lang="en-US" sz="2800" dirty="0" smtClean="0"/>
              <a: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48148" y="346584"/>
            <a:ext cx="8001000" cy="838200"/>
          </a:xfrm>
        </p:spPr>
        <p:txBody>
          <a:bodyPr/>
          <a:lstStyle/>
          <a:p>
            <a:r>
              <a:rPr lang="en-US" sz="4000" b="0" dirty="0"/>
              <a:t>Dimensions of statistics</a:t>
            </a:r>
          </a:p>
        </p:txBody>
      </p:sp>
      <p:pic>
        <p:nvPicPr>
          <p:cNvPr id="36867" name="Picture 3" descr="gss9data"/>
          <p:cNvPicPr>
            <a:picLocks noChangeAspect="1" noChangeArrowheads="1"/>
          </p:cNvPicPr>
          <p:nvPr/>
        </p:nvPicPr>
        <p:blipFill>
          <a:blip r:embed="rId3"/>
          <a:srcRect/>
          <a:stretch>
            <a:fillRect/>
          </a:stretch>
        </p:blipFill>
        <p:spPr bwMode="auto">
          <a:xfrm>
            <a:off x="3810000" y="1524000"/>
            <a:ext cx="4953000" cy="2794000"/>
          </a:xfrm>
          <a:prstGeom prst="rect">
            <a:avLst/>
          </a:prstGeom>
          <a:noFill/>
          <a:ln w="9525">
            <a:noFill/>
            <a:miter lim="800000"/>
            <a:headEnd/>
            <a:tailEnd/>
          </a:ln>
        </p:spPr>
      </p:pic>
      <p:grpSp>
        <p:nvGrpSpPr>
          <p:cNvPr id="2" name="Group 4"/>
          <p:cNvGrpSpPr>
            <a:grpSpLocks/>
          </p:cNvGrpSpPr>
          <p:nvPr/>
        </p:nvGrpSpPr>
        <p:grpSpPr bwMode="auto">
          <a:xfrm>
            <a:off x="457200" y="1752600"/>
            <a:ext cx="7162800" cy="5029200"/>
            <a:chOff x="624" y="1200"/>
            <a:chExt cx="4039" cy="2976"/>
          </a:xfrm>
        </p:grpSpPr>
        <p:sp>
          <p:nvSpPr>
            <p:cNvPr id="36879" name="Rectangle 5"/>
            <p:cNvSpPr>
              <a:spLocks noChangeArrowheads="1"/>
            </p:cNvSpPr>
            <p:nvPr/>
          </p:nvSpPr>
          <p:spPr bwMode="auto">
            <a:xfrm>
              <a:off x="624" y="1200"/>
              <a:ext cx="4039" cy="2976"/>
            </a:xfrm>
            <a:prstGeom prst="rect">
              <a:avLst/>
            </a:prstGeom>
            <a:noFill/>
            <a:ln w="12700">
              <a:solidFill>
                <a:srgbClr val="CC3300"/>
              </a:solidFill>
              <a:miter lim="800000"/>
              <a:headEnd/>
              <a:tailEnd/>
            </a:ln>
          </p:spPr>
          <p:txBody>
            <a:bodyPr wrap="none" anchor="ctr">
              <a:prstTxWarp prst="textNoShape">
                <a:avLst/>
              </a:prstTxWarp>
            </a:bodyPr>
            <a:lstStyle/>
            <a:p>
              <a:endParaRPr lang="en-US"/>
            </a:p>
          </p:txBody>
        </p:sp>
        <p:pic>
          <p:nvPicPr>
            <p:cNvPr id="36880" name="Picture 6"/>
            <p:cNvPicPr>
              <a:picLocks noChangeAspect="1" noChangeArrowheads="1"/>
            </p:cNvPicPr>
            <p:nvPr/>
          </p:nvPicPr>
          <p:blipFill>
            <a:blip r:embed="rId4"/>
            <a:srcRect/>
            <a:stretch>
              <a:fillRect/>
            </a:stretch>
          </p:blipFill>
          <p:spPr bwMode="auto">
            <a:xfrm>
              <a:off x="638" y="1214"/>
              <a:ext cx="4010" cy="2954"/>
            </a:xfrm>
            <a:prstGeom prst="rect">
              <a:avLst/>
            </a:prstGeom>
            <a:noFill/>
            <a:ln w="12700">
              <a:solidFill>
                <a:srgbClr val="CC3300"/>
              </a:solidFill>
              <a:miter lim="800000"/>
              <a:headEnd/>
              <a:tailEnd/>
            </a:ln>
          </p:spPr>
        </p:pic>
      </p:grpSp>
      <p:grpSp>
        <p:nvGrpSpPr>
          <p:cNvPr id="3" name="Group 7"/>
          <p:cNvGrpSpPr>
            <a:grpSpLocks/>
          </p:cNvGrpSpPr>
          <p:nvPr/>
        </p:nvGrpSpPr>
        <p:grpSpPr bwMode="auto">
          <a:xfrm>
            <a:off x="1331913" y="2419350"/>
            <a:ext cx="5521325" cy="3352800"/>
            <a:chOff x="839" y="1536"/>
            <a:chExt cx="3478" cy="2112"/>
          </a:xfrm>
        </p:grpSpPr>
        <p:sp>
          <p:nvSpPr>
            <p:cNvPr id="36872" name="Line 8"/>
            <p:cNvSpPr>
              <a:spLocks noChangeShapeType="1"/>
            </p:cNvSpPr>
            <p:nvPr/>
          </p:nvSpPr>
          <p:spPr bwMode="auto">
            <a:xfrm>
              <a:off x="1392" y="1536"/>
              <a:ext cx="1008" cy="1872"/>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6873" name="Line 9"/>
            <p:cNvSpPr>
              <a:spLocks noChangeShapeType="1"/>
            </p:cNvSpPr>
            <p:nvPr/>
          </p:nvSpPr>
          <p:spPr bwMode="auto">
            <a:xfrm>
              <a:off x="2064" y="1536"/>
              <a:ext cx="336" cy="1872"/>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6874" name="Line 10"/>
            <p:cNvSpPr>
              <a:spLocks noChangeShapeType="1"/>
            </p:cNvSpPr>
            <p:nvPr/>
          </p:nvSpPr>
          <p:spPr bwMode="auto">
            <a:xfrm flipH="1">
              <a:off x="2400" y="1536"/>
              <a:ext cx="144" cy="1872"/>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6875" name="Line 11"/>
            <p:cNvSpPr>
              <a:spLocks noChangeShapeType="1"/>
            </p:cNvSpPr>
            <p:nvPr/>
          </p:nvSpPr>
          <p:spPr bwMode="auto">
            <a:xfrm>
              <a:off x="1152" y="1632"/>
              <a:ext cx="1248" cy="1776"/>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6876" name="Line 12"/>
            <p:cNvSpPr>
              <a:spLocks noChangeShapeType="1"/>
            </p:cNvSpPr>
            <p:nvPr/>
          </p:nvSpPr>
          <p:spPr bwMode="auto">
            <a:xfrm>
              <a:off x="960" y="1776"/>
              <a:ext cx="1440" cy="1632"/>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6877" name="Line 13"/>
            <p:cNvSpPr>
              <a:spLocks noChangeShapeType="1"/>
            </p:cNvSpPr>
            <p:nvPr/>
          </p:nvSpPr>
          <p:spPr bwMode="auto">
            <a:xfrm>
              <a:off x="864" y="1872"/>
              <a:ext cx="1536" cy="1536"/>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6878" name="Text Box 14"/>
            <p:cNvSpPr txBox="1">
              <a:spLocks noChangeArrowheads="1"/>
            </p:cNvSpPr>
            <p:nvPr/>
          </p:nvSpPr>
          <p:spPr bwMode="auto">
            <a:xfrm>
              <a:off x="839" y="3360"/>
              <a:ext cx="3478" cy="288"/>
            </a:xfrm>
            <a:prstGeom prst="rect">
              <a:avLst/>
            </a:prstGeom>
            <a:noFill/>
            <a:ln w="9525">
              <a:noFill/>
              <a:miter lim="800000"/>
              <a:headEnd/>
              <a:tailEnd/>
            </a:ln>
          </p:spPr>
          <p:txBody>
            <a:bodyPr wrap="none">
              <a:prstTxWarp prst="textNoShape">
                <a:avLst/>
              </a:prstTxWarp>
              <a:spAutoFit/>
            </a:bodyPr>
            <a:lstStyle/>
            <a:p>
              <a:pPr eaLnBrk="0" hangingPunct="0"/>
              <a:r>
                <a:rPr lang="en-US">
                  <a:ea typeface="ＭＳ Ｐゴシック" charset="-128"/>
                  <a:cs typeface="ＭＳ Ｐゴシック" charset="-128"/>
                </a:rPr>
                <a:t>Six dimensions or variables in this table</a:t>
              </a:r>
            </a:p>
          </p:txBody>
        </p:sp>
      </p:grpSp>
      <p:sp>
        <p:nvSpPr>
          <p:cNvPr id="324623" name="Text Box 15"/>
          <p:cNvSpPr txBox="1">
            <a:spLocks noChangeArrowheads="1"/>
          </p:cNvSpPr>
          <p:nvPr/>
        </p:nvSpPr>
        <p:spPr bwMode="auto">
          <a:xfrm>
            <a:off x="1873250" y="4953000"/>
            <a:ext cx="5489575" cy="841375"/>
          </a:xfrm>
          <a:prstGeom prst="rect">
            <a:avLst/>
          </a:prstGeom>
          <a:noFill/>
          <a:ln w="19050">
            <a:solidFill>
              <a:schemeClr val="accent1"/>
            </a:solidFill>
            <a:miter lim="800000"/>
            <a:headEnd/>
            <a:tailEnd/>
          </a:ln>
        </p:spPr>
        <p:txBody>
          <a:bodyPr wrap="none">
            <a:prstTxWarp prst="textNoShape">
              <a:avLst/>
            </a:prstTxWarp>
            <a:spAutoFit/>
          </a:bodyPr>
          <a:lstStyle/>
          <a:p>
            <a:pPr eaLnBrk="0" hangingPunct="0"/>
            <a:r>
              <a:rPr lang="en-US">
                <a:ea typeface="ＭＳ Ｐゴシック" charset="-128"/>
                <a:cs typeface="ＭＳ Ｐゴシック" charset="-128"/>
              </a:rPr>
              <a:t>The cells in the table are the number of</a:t>
            </a:r>
          </a:p>
          <a:p>
            <a:pPr eaLnBrk="0" hangingPunct="0"/>
            <a:r>
              <a:rPr lang="en-US">
                <a:ea typeface="ＭＳ Ｐゴシック" charset="-128"/>
                <a:cs typeface="ＭＳ Ｐゴシック" charset="-128"/>
              </a:rPr>
              <a:t>estimated smokers. </a:t>
            </a:r>
          </a:p>
        </p:txBody>
      </p:sp>
      <p:sp>
        <p:nvSpPr>
          <p:cNvPr id="324624" name="Text Box 16"/>
          <p:cNvSpPr txBox="1">
            <a:spLocks noChangeArrowheads="1"/>
          </p:cNvSpPr>
          <p:nvPr/>
        </p:nvSpPr>
        <p:spPr bwMode="auto">
          <a:xfrm>
            <a:off x="3733800" y="2181225"/>
            <a:ext cx="4724400" cy="4001095"/>
          </a:xfrm>
          <a:prstGeom prst="rect">
            <a:avLst/>
          </a:prstGeom>
          <a:solidFill>
            <a:schemeClr val="accent2"/>
          </a:solidFill>
          <a:ln w="38100">
            <a:solidFill>
              <a:schemeClr val="tx1"/>
            </a:solidFill>
            <a:miter lim="800000"/>
            <a:headEnd/>
            <a:tailEnd/>
          </a:ln>
        </p:spPr>
        <p:txBody>
          <a:bodyPr wrap="square">
            <a:prstTxWarp prst="textNoShape">
              <a:avLst/>
            </a:prstTxWarp>
            <a:spAutoFit/>
          </a:bodyPr>
          <a:lstStyle/>
          <a:p>
            <a:pPr eaLnBrk="0" hangingPunct="0">
              <a:lnSpc>
                <a:spcPct val="90000"/>
              </a:lnSpc>
              <a:spcBef>
                <a:spcPct val="50000"/>
              </a:spcBef>
            </a:pPr>
            <a:r>
              <a:rPr lang="en-US" sz="2400" b="1" dirty="0">
                <a:ea typeface="ＭＳ Ｐゴシック" charset="-128"/>
                <a:cs typeface="ＭＳ Ｐゴシック" charset="-128"/>
              </a:rPr>
              <a:t>Geography</a:t>
            </a:r>
            <a:endParaRPr lang="en-US" sz="2400" dirty="0">
              <a:ea typeface="ＭＳ Ｐゴシック" charset="-128"/>
              <a:cs typeface="ＭＳ Ｐゴシック" charset="-128"/>
            </a:endParaRPr>
          </a:p>
          <a:p>
            <a:pPr eaLnBrk="0" hangingPunct="0">
              <a:lnSpc>
                <a:spcPct val="70000"/>
              </a:lnSpc>
              <a:spcBef>
                <a:spcPct val="50000"/>
              </a:spcBef>
            </a:pPr>
            <a:r>
              <a:rPr lang="en-US" dirty="0">
                <a:ea typeface="ＭＳ Ｐゴシック" charset="-128"/>
                <a:cs typeface="ＭＳ Ｐゴシック" charset="-128"/>
              </a:rPr>
              <a:t>	</a:t>
            </a:r>
            <a:r>
              <a:rPr lang="en-US" sz="2200" dirty="0">
                <a:ea typeface="ＭＳ Ｐゴシック" charset="-128"/>
                <a:cs typeface="ＭＳ Ｐゴシック" charset="-128"/>
              </a:rPr>
              <a:t>Region</a:t>
            </a:r>
          </a:p>
          <a:p>
            <a:pPr eaLnBrk="0" hangingPunct="0">
              <a:lnSpc>
                <a:spcPct val="80000"/>
              </a:lnSpc>
              <a:spcBef>
                <a:spcPct val="50000"/>
              </a:spcBef>
            </a:pPr>
            <a:r>
              <a:rPr lang="en-US" sz="2400" b="1" dirty="0">
                <a:ea typeface="ＭＳ Ｐゴシック" charset="-128"/>
                <a:cs typeface="ＭＳ Ｐゴシック" charset="-128"/>
              </a:rPr>
              <a:t>Time</a:t>
            </a:r>
            <a:endParaRPr lang="en-US" sz="2400" dirty="0">
              <a:ea typeface="ＭＳ Ｐゴシック" charset="-128"/>
              <a:cs typeface="ＭＳ Ｐゴシック" charset="-128"/>
            </a:endParaRPr>
          </a:p>
          <a:p>
            <a:pPr eaLnBrk="0" hangingPunct="0">
              <a:lnSpc>
                <a:spcPct val="50000"/>
              </a:lnSpc>
              <a:spcBef>
                <a:spcPct val="50000"/>
              </a:spcBef>
            </a:pPr>
            <a:r>
              <a:rPr lang="en-US" dirty="0">
                <a:ea typeface="ＭＳ Ｐゴシック" charset="-128"/>
                <a:cs typeface="ＭＳ Ｐゴシック" charset="-128"/>
              </a:rPr>
              <a:t>	</a:t>
            </a:r>
            <a:r>
              <a:rPr lang="en-US" sz="2200" dirty="0">
                <a:ea typeface="ＭＳ Ｐゴシック" charset="-128"/>
                <a:cs typeface="ＭＳ Ｐゴシック" charset="-128"/>
              </a:rPr>
              <a:t>Periods</a:t>
            </a:r>
          </a:p>
          <a:p>
            <a:pPr eaLnBrk="0" hangingPunct="0">
              <a:lnSpc>
                <a:spcPct val="110000"/>
              </a:lnSpc>
              <a:spcBef>
                <a:spcPct val="50000"/>
              </a:spcBef>
            </a:pPr>
            <a:r>
              <a:rPr lang="en-US" sz="2400" b="1" dirty="0">
                <a:ea typeface="ＭＳ Ｐゴシック" charset="-128"/>
                <a:cs typeface="ＭＳ Ｐゴシック" charset="-128"/>
              </a:rPr>
              <a:t>Unit of Observation Attributes</a:t>
            </a:r>
            <a:endParaRPr lang="en-US" sz="2400" dirty="0">
              <a:ea typeface="ＭＳ Ｐゴシック" charset="-128"/>
              <a:cs typeface="ＭＳ Ｐゴシック" charset="-128"/>
            </a:endParaRPr>
          </a:p>
          <a:p>
            <a:pPr eaLnBrk="0" hangingPunct="0">
              <a:lnSpc>
                <a:spcPct val="80000"/>
              </a:lnSpc>
              <a:spcBef>
                <a:spcPct val="50000"/>
              </a:spcBef>
            </a:pPr>
            <a:r>
              <a:rPr lang="en-US" dirty="0">
                <a:ea typeface="ＭＳ Ｐゴシック" charset="-128"/>
                <a:cs typeface="ＭＳ Ｐゴシック" charset="-128"/>
              </a:rPr>
              <a:t>	</a:t>
            </a:r>
            <a:r>
              <a:rPr lang="en-US" sz="2200" dirty="0">
                <a:ea typeface="ＭＳ Ｐゴシック" charset="-128"/>
                <a:cs typeface="ＭＳ Ｐゴシック" charset="-128"/>
              </a:rPr>
              <a:t>Smokers</a:t>
            </a:r>
          </a:p>
          <a:p>
            <a:pPr eaLnBrk="0" hangingPunct="0">
              <a:lnSpc>
                <a:spcPct val="80000"/>
              </a:lnSpc>
              <a:spcBef>
                <a:spcPct val="50000"/>
              </a:spcBef>
            </a:pPr>
            <a:r>
              <a:rPr lang="en-US" sz="2200" dirty="0">
                <a:ea typeface="ＭＳ Ｐゴシック" charset="-128"/>
                <a:cs typeface="ＭＳ Ｐゴシック" charset="-128"/>
              </a:rPr>
              <a:t>	Education</a:t>
            </a:r>
          </a:p>
          <a:p>
            <a:pPr eaLnBrk="0" hangingPunct="0">
              <a:lnSpc>
                <a:spcPct val="80000"/>
              </a:lnSpc>
              <a:spcBef>
                <a:spcPct val="50000"/>
              </a:spcBef>
            </a:pPr>
            <a:r>
              <a:rPr lang="en-US" sz="2200" dirty="0">
                <a:ea typeface="ＭＳ Ｐゴシック" charset="-128"/>
                <a:cs typeface="ＭＳ Ｐゴシック" charset="-128"/>
              </a:rPr>
              <a:t>	Age</a:t>
            </a:r>
          </a:p>
          <a:p>
            <a:pPr eaLnBrk="0" hangingPunct="0">
              <a:lnSpc>
                <a:spcPct val="80000"/>
              </a:lnSpc>
              <a:spcBef>
                <a:spcPct val="50000"/>
              </a:spcBef>
            </a:pPr>
            <a:r>
              <a:rPr lang="en-US" sz="2200" dirty="0">
                <a:ea typeface="ＭＳ Ｐゴシック" charset="-128"/>
                <a:cs typeface="ＭＳ Ｐゴシック" charset="-128"/>
              </a:rPr>
              <a:t>	Sex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4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24623"/>
                                        </p:tgtEl>
                                      </p:cBhvr>
                                    </p:animEffect>
                                    <p:set>
                                      <p:cBhvr>
                                        <p:cTn id="11" dur="1" fill="hold">
                                          <p:stCondLst>
                                            <p:cond delay="499"/>
                                          </p:stCondLst>
                                        </p:cTn>
                                        <p:tgtEl>
                                          <p:spTgt spid="324623"/>
                                        </p:tgtEl>
                                        <p:attrNameLst>
                                          <p:attrName>style.visibility</p:attrName>
                                        </p:attrNameLst>
                                      </p:cBhvr>
                                      <p:to>
                                        <p:strVal val="hidden"/>
                                      </p:to>
                                    </p:se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324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23" grpId="0" animBg="1" autoUpdateAnimBg="0"/>
      <p:bldP spid="324623" grpId="1" animBg="1" autoUpdateAnimBg="0"/>
      <p:bldP spid="32462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1026"/>
          <p:cNvSpPr>
            <a:spLocks noGrp="1" noChangeArrowheads="1"/>
          </p:cNvSpPr>
          <p:nvPr>
            <p:ph type="title"/>
          </p:nvPr>
        </p:nvSpPr>
        <p:spPr>
          <a:xfrm>
            <a:off x="457200" y="457200"/>
            <a:ext cx="8229600" cy="900113"/>
          </a:xfrm>
        </p:spPr>
        <p:txBody>
          <a:bodyPr/>
          <a:lstStyle/>
          <a:p>
            <a:r>
              <a:rPr lang="en-US" sz="4000" b="0" dirty="0"/>
              <a:t>Statistics involve classifications</a:t>
            </a:r>
          </a:p>
        </p:txBody>
      </p:sp>
      <p:sp>
        <p:nvSpPr>
          <p:cNvPr id="391171" name="Rectangle 1027"/>
          <p:cNvSpPr>
            <a:spLocks noGrp="1" noChangeArrowheads="1"/>
          </p:cNvSpPr>
          <p:nvPr>
            <p:ph idx="1"/>
          </p:nvPr>
        </p:nvSpPr>
        <p:spPr>
          <a:xfrm>
            <a:off x="457200" y="1600200"/>
            <a:ext cx="8229600" cy="4648200"/>
          </a:xfrm>
        </p:spPr>
        <p:txBody>
          <a:bodyPr/>
          <a:lstStyle/>
          <a:p>
            <a:r>
              <a:rPr lang="en-US" sz="2600">
                <a:ea typeface="ＭＳ Ｐゴシック" charset="-128"/>
                <a:cs typeface="ＭＳ Ｐゴシック" charset="-128"/>
              </a:rPr>
              <a:t>The definitions that shape statistics specify the metric of the data they summarize (for example, Canadian dollars) or the categories used to classify things if a statistic represents counts or frequencies.  In this latter case, classification systems are used to identify categories of membership in a concept’s definition.</a:t>
            </a:r>
          </a:p>
          <a:p>
            <a:r>
              <a:rPr lang="en-US" sz="2600">
                <a:ea typeface="ＭＳ Ｐゴシック" charset="-128"/>
                <a:cs typeface="ＭＳ Ｐゴシック" charset="-128"/>
              </a:rPr>
              <a:t>Some classification systems are based on standards while others are based on convention or practice.</a:t>
            </a:r>
          </a:p>
          <a:p>
            <a:r>
              <a:rPr lang="en-US" sz="2600">
                <a:ea typeface="ＭＳ Ｐゴシック" charset="-128"/>
                <a:cs typeface="ＭＳ Ｐゴシック" charset="-128"/>
              </a:rPr>
              <a:t>For an example of a standard, see the North American Industrial Classification System (</a:t>
            </a:r>
            <a:r>
              <a:rPr lang="en-US" sz="2600">
                <a:ea typeface="ＭＳ Ｐゴシック" charset="-128"/>
                <a:cs typeface="ＭＳ Ｐゴシック" charset="-128"/>
                <a:hlinkClick r:id="rId3"/>
              </a:rPr>
              <a:t>NAICS</a:t>
            </a:r>
            <a:r>
              <a:rPr lang="en-US" sz="2600">
                <a:ea typeface="ＭＳ Ｐゴシック" charset="-128"/>
                <a:cs typeface="ＭＳ Ｐゴシック" charset="-128"/>
              </a:rPr>
              <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1026"/>
          <p:cNvSpPr>
            <a:spLocks noGrp="1" noChangeArrowheads="1"/>
          </p:cNvSpPr>
          <p:nvPr>
            <p:ph type="title"/>
          </p:nvPr>
        </p:nvSpPr>
        <p:spPr>
          <a:xfrm>
            <a:off x="457200" y="381000"/>
            <a:ext cx="8229600" cy="876300"/>
          </a:xfrm>
        </p:spPr>
        <p:txBody>
          <a:bodyPr/>
          <a:lstStyle/>
          <a:p>
            <a:r>
              <a:rPr lang="en-US" sz="4000" b="0" dirty="0"/>
              <a:t>Statistics are presentation ready</a:t>
            </a:r>
            <a:endParaRPr lang="en-US" dirty="0"/>
          </a:p>
        </p:txBody>
      </p:sp>
      <p:sp>
        <p:nvSpPr>
          <p:cNvPr id="392195" name="Rectangle 1027"/>
          <p:cNvSpPr>
            <a:spLocks noGrp="1" noChangeArrowheads="1"/>
          </p:cNvSpPr>
          <p:nvPr>
            <p:ph idx="1"/>
          </p:nvPr>
        </p:nvSpPr>
        <p:spPr>
          <a:xfrm>
            <a:off x="457200" y="1447800"/>
            <a:ext cx="8229600" cy="4572000"/>
          </a:xfrm>
        </p:spPr>
        <p:txBody>
          <a:bodyPr/>
          <a:lstStyle/>
          <a:p>
            <a:pPr>
              <a:lnSpc>
                <a:spcPct val="90000"/>
              </a:lnSpc>
            </a:pPr>
            <a:r>
              <a:rPr lang="en-US" sz="2800"/>
              <a:t>Tables and charts (or graphs) are typically used to display many statistics at once.  You will find statistics sprinkled in text as part of a narrative describing some phenomenon; but tables and charts are the primary methods of organizing and presenting statistics.</a:t>
            </a:r>
          </a:p>
        </p:txBody>
      </p:sp>
      <p:graphicFrame>
        <p:nvGraphicFramePr>
          <p:cNvPr id="392196" name="Object 1028"/>
          <p:cNvGraphicFramePr>
            <a:graphicFrameLocks noChangeAspect="1"/>
          </p:cNvGraphicFramePr>
          <p:nvPr/>
        </p:nvGraphicFramePr>
        <p:xfrm>
          <a:off x="3962400" y="4038600"/>
          <a:ext cx="4724400" cy="2398713"/>
        </p:xfrm>
        <a:graphic>
          <a:graphicData uri="http://schemas.openxmlformats.org/presentationml/2006/ole">
            <mc:AlternateContent xmlns:mc="http://schemas.openxmlformats.org/markup-compatibility/2006">
              <mc:Choice xmlns:v="urn:schemas-microsoft-com:vml" Requires="v">
                <p:oleObj spid="_x0000_s58379" name="Picture" r:id="rId4" imgW="5477256" imgH="2923032" progId="Word.Picture.8">
                  <p:embed/>
                </p:oleObj>
              </mc:Choice>
              <mc:Fallback>
                <p:oleObj name="Picture" r:id="rId4" imgW="5477256" imgH="2923032"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038600"/>
                        <a:ext cx="4724400" cy="239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2197" name="Picture 1029" descr="chart"/>
          <p:cNvPicPr>
            <a:picLocks noChangeAspect="1" noChangeArrowheads="1"/>
          </p:cNvPicPr>
          <p:nvPr/>
        </p:nvPicPr>
        <p:blipFill>
          <a:blip r:embed="rId6"/>
          <a:srcRect/>
          <a:stretch>
            <a:fillRect/>
          </a:stretch>
        </p:blipFill>
        <p:spPr bwMode="auto">
          <a:xfrm>
            <a:off x="762000" y="3962400"/>
            <a:ext cx="3124200" cy="24161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statistics</a:t>
            </a:r>
            <a:endParaRPr lang="en-US" dirty="0"/>
          </a:p>
        </p:txBody>
      </p:sp>
      <p:sp>
        <p:nvSpPr>
          <p:cNvPr id="3" name="Content Placeholder 2"/>
          <p:cNvSpPr>
            <a:spLocks noGrp="1"/>
          </p:cNvSpPr>
          <p:nvPr>
            <p:ph idx="1"/>
          </p:nvPr>
        </p:nvSpPr>
        <p:spPr/>
        <p:txBody>
          <a:bodyPr/>
          <a:lstStyle/>
          <a:p>
            <a:r>
              <a:rPr lang="en-US" dirty="0" smtClean="0"/>
              <a:t>Validating the source of the statistic</a:t>
            </a:r>
          </a:p>
          <a:p>
            <a:pPr lvl="1"/>
            <a:r>
              <a:rPr lang="en-US" dirty="0" smtClean="0"/>
              <a:t>Finding the origin of the published statistic</a:t>
            </a:r>
          </a:p>
          <a:p>
            <a:pPr lvl="1"/>
            <a:r>
              <a:rPr lang="en-US" dirty="0" smtClean="0"/>
              <a:t>Finding the data source</a:t>
            </a:r>
          </a:p>
          <a:p>
            <a:r>
              <a:rPr lang="en-US" dirty="0" smtClean="0"/>
              <a:t>Reproducing a statistic from its source</a:t>
            </a:r>
          </a:p>
          <a:p>
            <a:pPr lvl="1"/>
            <a:r>
              <a:rPr lang="en-US" dirty="0" smtClean="0"/>
              <a:t>Using the data source to reproduce the statistic</a:t>
            </a:r>
            <a:endParaRPr lang="en-US" dirty="0"/>
          </a:p>
        </p:txBody>
      </p:sp>
    </p:spTree>
    <p:extLst>
      <p:ext uri="{BB962C8B-B14F-4D97-AF65-F5344CB8AC3E}">
        <p14:creationId xmlns:p14="http://schemas.microsoft.com/office/powerpoint/2010/main" val="4004946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Globe and Mail editorial</a:t>
            </a:r>
            <a:endParaRPr lang="en-US" dirty="0"/>
          </a:p>
        </p:txBody>
      </p:sp>
      <p:sp>
        <p:nvSpPr>
          <p:cNvPr id="3" name="Content Placeholder 2"/>
          <p:cNvSpPr>
            <a:spLocks noGrp="1"/>
          </p:cNvSpPr>
          <p:nvPr>
            <p:ph sz="quarter" idx="1"/>
          </p:nvPr>
        </p:nvSpPr>
        <p:spPr/>
        <p:txBody>
          <a:bodyPr/>
          <a:lstStyle/>
          <a:p>
            <a:r>
              <a:rPr lang="en-US" dirty="0" smtClean="0"/>
              <a:t>“</a:t>
            </a:r>
            <a:r>
              <a:rPr lang="en-US" dirty="0"/>
              <a:t>Here is the </a:t>
            </a:r>
            <a:r>
              <a:rPr lang="en-US" dirty="0" err="1"/>
              <a:t>trendline</a:t>
            </a:r>
            <a:r>
              <a:rPr lang="en-US" dirty="0"/>
              <a:t>: In 1959, Gallup asked Americans whether there should be a law banning the possession of handguns except by police and other authorized persons; 60 per cent said yes. In 2011, 26 per cent replied in the affirmative</a:t>
            </a:r>
            <a:r>
              <a:rPr lang="en-US" dirty="0" smtClean="0"/>
              <a:t>.”</a:t>
            </a:r>
          </a:p>
          <a:p>
            <a:r>
              <a:rPr lang="en-US" dirty="0" smtClean="0"/>
              <a:t>Ideas for validating this statistics?</a:t>
            </a:r>
          </a:p>
        </p:txBody>
      </p:sp>
    </p:spTree>
    <p:extLst>
      <p:ext uri="{BB962C8B-B14F-4D97-AF65-F5344CB8AC3E}">
        <p14:creationId xmlns:p14="http://schemas.microsoft.com/office/powerpoint/2010/main" val="42439172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381000"/>
            <a:ext cx="8229600" cy="1143000"/>
          </a:xfrm>
        </p:spPr>
        <p:txBody>
          <a:bodyPr/>
          <a:lstStyle/>
          <a:p>
            <a:r>
              <a:rPr lang="en-US" sz="4000" b="0" dirty="0"/>
              <a:t>Statistics are ubiquitous</a:t>
            </a:r>
            <a:r>
              <a:rPr lang="en-US" dirty="0"/>
              <a:t> </a:t>
            </a:r>
          </a:p>
        </p:txBody>
      </p:sp>
      <p:sp>
        <p:nvSpPr>
          <p:cNvPr id="207875" name="Rectangle 3"/>
          <p:cNvSpPr>
            <a:spLocks noGrp="1" noChangeArrowheads="1"/>
          </p:cNvSpPr>
          <p:nvPr>
            <p:ph idx="1"/>
          </p:nvPr>
        </p:nvSpPr>
        <p:spPr>
          <a:xfrm>
            <a:off x="457200" y="1676400"/>
            <a:ext cx="8229600" cy="4191000"/>
          </a:xfrm>
        </p:spPr>
        <p:txBody>
          <a:bodyPr/>
          <a:lstStyle/>
          <a:p>
            <a:pPr marL="112713" indent="-112713">
              <a:lnSpc>
                <a:spcPct val="90000"/>
              </a:lnSpc>
              <a:buFont typeface="Wingdings" charset="2"/>
              <a:buNone/>
            </a:pPr>
            <a:r>
              <a:rPr lang="en-US" sz="2600" dirty="0"/>
              <a:t>“Statistics are generated today about nearly every activity on the planet. Never before have we had so much statistical information about the world in which we live. Why is this type of information so abundant? For one thing, statistics have become a form of currency in today’s information society. Through computing technology, society has become very proficient in calculating statistics from the vast quantities of data that are collected. As a result, our lives involve daily transactions revolving around some use of statistical information.”</a:t>
            </a:r>
          </a:p>
        </p:txBody>
      </p:sp>
      <p:sp>
        <p:nvSpPr>
          <p:cNvPr id="207876" name="Text Box 4"/>
          <p:cNvSpPr txBox="1">
            <a:spLocks noChangeArrowheads="1"/>
          </p:cNvSpPr>
          <p:nvPr/>
        </p:nvSpPr>
        <p:spPr bwMode="auto">
          <a:xfrm>
            <a:off x="5486400" y="5791200"/>
            <a:ext cx="3505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Data Basics</a:t>
            </a:r>
            <a:r>
              <a:rPr lang="en-US" sz="2000"/>
              <a:t>, page 1.1</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Globe and Mail editorial</a:t>
            </a:r>
            <a:endParaRPr lang="en-US" dirty="0"/>
          </a:p>
        </p:txBody>
      </p:sp>
      <p:sp>
        <p:nvSpPr>
          <p:cNvPr id="3" name="Content Placeholder 2"/>
          <p:cNvSpPr>
            <a:spLocks noGrp="1"/>
          </p:cNvSpPr>
          <p:nvPr>
            <p:ph sz="quarter" idx="1"/>
          </p:nvPr>
        </p:nvSpPr>
        <p:spPr/>
        <p:txBody>
          <a:bodyPr/>
          <a:lstStyle/>
          <a:p>
            <a:r>
              <a:rPr lang="en-US" dirty="0" smtClean="0">
                <a:hlinkClick r:id="rId2"/>
              </a:rPr>
              <a:t>Gallup Brain</a:t>
            </a:r>
            <a:endParaRPr lang="en-US" dirty="0" smtClean="0"/>
          </a:p>
          <a:p>
            <a:r>
              <a:rPr lang="en-US" dirty="0" err="1" smtClean="0"/>
              <a:t>iPOLL</a:t>
            </a:r>
            <a:endParaRPr lang="en-US" dirty="0"/>
          </a:p>
        </p:txBody>
      </p:sp>
    </p:spTree>
    <p:extLst>
      <p:ext uri="{BB962C8B-B14F-4D97-AF65-F5344CB8AC3E}">
        <p14:creationId xmlns:p14="http://schemas.microsoft.com/office/powerpoint/2010/main" val="6881630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57200" y="301704"/>
            <a:ext cx="8229600" cy="1020007"/>
          </a:xfrm>
        </p:spPr>
        <p:txBody>
          <a:bodyPr/>
          <a:lstStyle/>
          <a:p>
            <a:r>
              <a:rPr lang="en-US" sz="4000" b="0" dirty="0" smtClean="0"/>
              <a:t>Lifecycle </a:t>
            </a:r>
            <a:r>
              <a:rPr lang="en-US" sz="4000" b="0" dirty="0"/>
              <a:t>of survey statistics</a:t>
            </a:r>
            <a:endParaRPr lang="en-US" sz="4000" dirty="0"/>
          </a:p>
        </p:txBody>
      </p:sp>
      <p:graphicFrame>
        <p:nvGraphicFramePr>
          <p:cNvPr id="298035" name="Group 51"/>
          <p:cNvGraphicFramePr>
            <a:graphicFrameLocks noGrp="1"/>
          </p:cNvGraphicFramePr>
          <p:nvPr/>
        </p:nvGraphicFramePr>
        <p:xfrm>
          <a:off x="5105400" y="1879600"/>
          <a:ext cx="3733800" cy="4064002"/>
        </p:xfrm>
        <a:graphic>
          <a:graphicData uri="http://schemas.openxmlformats.org/drawingml/2006/table">
            <a:tbl>
              <a:tblPr/>
              <a:tblGrid>
                <a:gridCol w="509588"/>
                <a:gridCol w="3224212"/>
              </a:tblGrid>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Program objective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Survey unit organized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Questionnaire &amp; sample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Data collection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Data production &amp; release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Findings released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Popularizing findings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Needs &amp; gaps evaluation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98060" name="Group 76"/>
          <p:cNvGrpSpPr>
            <a:grpSpLocks/>
          </p:cNvGrpSpPr>
          <p:nvPr/>
        </p:nvGrpSpPr>
        <p:grpSpPr bwMode="auto">
          <a:xfrm>
            <a:off x="381000" y="1854200"/>
            <a:ext cx="4343400" cy="4013200"/>
            <a:chOff x="240" y="1104"/>
            <a:chExt cx="2736" cy="2528"/>
          </a:xfrm>
        </p:grpSpPr>
        <p:sp>
          <p:nvSpPr>
            <p:cNvPr id="297988" name="Oval 4"/>
            <p:cNvSpPr>
              <a:spLocks noChangeArrowheads="1"/>
            </p:cNvSpPr>
            <p:nvPr/>
          </p:nvSpPr>
          <p:spPr bwMode="auto">
            <a:xfrm>
              <a:off x="1440" y="1104"/>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298036" name="Oval 52"/>
            <p:cNvSpPr>
              <a:spLocks noChangeArrowheads="1"/>
            </p:cNvSpPr>
            <p:nvPr/>
          </p:nvSpPr>
          <p:spPr bwMode="auto">
            <a:xfrm>
              <a:off x="2256" y="1368"/>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2</a:t>
              </a:r>
            </a:p>
          </p:txBody>
        </p:sp>
        <p:sp>
          <p:nvSpPr>
            <p:cNvPr id="298037" name="Oval 53"/>
            <p:cNvSpPr>
              <a:spLocks noChangeArrowheads="1"/>
            </p:cNvSpPr>
            <p:nvPr/>
          </p:nvSpPr>
          <p:spPr bwMode="auto">
            <a:xfrm>
              <a:off x="2640" y="201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3</a:t>
              </a:r>
            </a:p>
          </p:txBody>
        </p:sp>
        <p:sp>
          <p:nvSpPr>
            <p:cNvPr id="298038" name="Oval 54"/>
            <p:cNvSpPr>
              <a:spLocks noChangeArrowheads="1"/>
            </p:cNvSpPr>
            <p:nvPr/>
          </p:nvSpPr>
          <p:spPr bwMode="auto">
            <a:xfrm>
              <a:off x="2544" y="273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4</a:t>
              </a:r>
            </a:p>
          </p:txBody>
        </p:sp>
        <p:sp>
          <p:nvSpPr>
            <p:cNvPr id="298039" name="Oval 55"/>
            <p:cNvSpPr>
              <a:spLocks noChangeArrowheads="1"/>
            </p:cNvSpPr>
            <p:nvPr/>
          </p:nvSpPr>
          <p:spPr bwMode="auto">
            <a:xfrm>
              <a:off x="1968" y="321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5</a:t>
              </a:r>
            </a:p>
          </p:txBody>
        </p:sp>
        <p:sp>
          <p:nvSpPr>
            <p:cNvPr id="298040" name="Oval 56"/>
            <p:cNvSpPr>
              <a:spLocks noChangeArrowheads="1"/>
            </p:cNvSpPr>
            <p:nvPr/>
          </p:nvSpPr>
          <p:spPr bwMode="auto">
            <a:xfrm>
              <a:off x="1160" y="329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6</a:t>
              </a:r>
            </a:p>
          </p:txBody>
        </p:sp>
        <p:sp>
          <p:nvSpPr>
            <p:cNvPr id="298041" name="Oval 57"/>
            <p:cNvSpPr>
              <a:spLocks noChangeArrowheads="1"/>
            </p:cNvSpPr>
            <p:nvPr/>
          </p:nvSpPr>
          <p:spPr bwMode="auto">
            <a:xfrm>
              <a:off x="432" y="2880"/>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7</a:t>
              </a:r>
            </a:p>
          </p:txBody>
        </p:sp>
        <p:sp>
          <p:nvSpPr>
            <p:cNvPr id="298042" name="Oval 58"/>
            <p:cNvSpPr>
              <a:spLocks noChangeArrowheads="1"/>
            </p:cNvSpPr>
            <p:nvPr/>
          </p:nvSpPr>
          <p:spPr bwMode="auto">
            <a:xfrm>
              <a:off x="240" y="2112"/>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8</a:t>
              </a:r>
            </a:p>
          </p:txBody>
        </p:sp>
        <p:sp>
          <p:nvSpPr>
            <p:cNvPr id="298043" name="Oval 59"/>
            <p:cNvSpPr>
              <a:spLocks noChangeArrowheads="1"/>
            </p:cNvSpPr>
            <p:nvPr/>
          </p:nvSpPr>
          <p:spPr bwMode="auto">
            <a:xfrm>
              <a:off x="576" y="1440"/>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9</a:t>
              </a:r>
            </a:p>
          </p:txBody>
        </p:sp>
        <p:sp>
          <p:nvSpPr>
            <p:cNvPr id="298050" name="Line 66"/>
            <p:cNvSpPr>
              <a:spLocks noChangeShapeType="1"/>
            </p:cNvSpPr>
            <p:nvPr/>
          </p:nvSpPr>
          <p:spPr bwMode="auto">
            <a:xfrm>
              <a:off x="1824" y="1296"/>
              <a:ext cx="38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052" name="Line 68"/>
            <p:cNvSpPr>
              <a:spLocks noChangeShapeType="1"/>
            </p:cNvSpPr>
            <p:nvPr/>
          </p:nvSpPr>
          <p:spPr bwMode="auto">
            <a:xfrm>
              <a:off x="2544" y="1728"/>
              <a:ext cx="19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053" name="Line 69"/>
            <p:cNvSpPr>
              <a:spLocks noChangeShapeType="1"/>
            </p:cNvSpPr>
            <p:nvPr/>
          </p:nvSpPr>
          <p:spPr bwMode="auto">
            <a:xfrm flipH="1">
              <a:off x="2736" y="2400"/>
              <a:ext cx="4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054" name="Line 70"/>
            <p:cNvSpPr>
              <a:spLocks noChangeShapeType="1"/>
            </p:cNvSpPr>
            <p:nvPr/>
          </p:nvSpPr>
          <p:spPr bwMode="auto">
            <a:xfrm flipH="1">
              <a:off x="2352" y="3088"/>
              <a:ext cx="200" cy="2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055" name="Line 71"/>
            <p:cNvSpPr>
              <a:spLocks noChangeShapeType="1"/>
            </p:cNvSpPr>
            <p:nvPr/>
          </p:nvSpPr>
          <p:spPr bwMode="auto">
            <a:xfrm flipH="1">
              <a:off x="1552" y="3416"/>
              <a:ext cx="33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056" name="Line 72"/>
            <p:cNvSpPr>
              <a:spLocks noChangeShapeType="1"/>
            </p:cNvSpPr>
            <p:nvPr/>
          </p:nvSpPr>
          <p:spPr bwMode="auto">
            <a:xfrm flipH="1" flipV="1">
              <a:off x="752" y="3224"/>
              <a:ext cx="33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057" name="Line 73"/>
            <p:cNvSpPr>
              <a:spLocks noChangeShapeType="1"/>
            </p:cNvSpPr>
            <p:nvPr/>
          </p:nvSpPr>
          <p:spPr bwMode="auto">
            <a:xfrm flipH="1" flipV="1">
              <a:off x="416" y="2520"/>
              <a:ext cx="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058" name="Line 74"/>
            <p:cNvSpPr>
              <a:spLocks noChangeShapeType="1"/>
            </p:cNvSpPr>
            <p:nvPr/>
          </p:nvSpPr>
          <p:spPr bwMode="auto">
            <a:xfrm flipV="1">
              <a:off x="432" y="1824"/>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8059" name="Line 75"/>
            <p:cNvSpPr>
              <a:spLocks noChangeShapeType="1"/>
            </p:cNvSpPr>
            <p:nvPr/>
          </p:nvSpPr>
          <p:spPr bwMode="auto">
            <a:xfrm flipV="1">
              <a:off x="960" y="1296"/>
              <a:ext cx="38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520360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57200" y="349865"/>
            <a:ext cx="8229600" cy="1201123"/>
          </a:xfrm>
        </p:spPr>
        <p:txBody>
          <a:bodyPr/>
          <a:lstStyle/>
          <a:p>
            <a:r>
              <a:rPr lang="en-US" b="0" dirty="0" smtClean="0"/>
              <a:t>Lifecycle </a:t>
            </a:r>
            <a:r>
              <a:rPr lang="en-US" b="0" dirty="0"/>
              <a:t>applied to health </a:t>
            </a:r>
            <a:r>
              <a:rPr lang="en-US" b="0" dirty="0" smtClean="0"/>
              <a:t/>
            </a:r>
            <a:br>
              <a:rPr lang="en-US" b="0" dirty="0" smtClean="0"/>
            </a:br>
            <a:r>
              <a:rPr lang="en-US" b="0" dirty="0" smtClean="0"/>
              <a:t>statistics</a:t>
            </a:r>
            <a:endParaRPr lang="en-US" dirty="0"/>
          </a:p>
        </p:txBody>
      </p:sp>
      <p:graphicFrame>
        <p:nvGraphicFramePr>
          <p:cNvPr id="303217" name="Group 113"/>
          <p:cNvGraphicFramePr>
            <a:graphicFrameLocks noGrp="1"/>
          </p:cNvGraphicFramePr>
          <p:nvPr/>
        </p:nvGraphicFramePr>
        <p:xfrm>
          <a:off x="5029200" y="1550988"/>
          <a:ext cx="3886200" cy="4870450"/>
        </p:xfrm>
        <a:graphic>
          <a:graphicData uri="http://schemas.openxmlformats.org/drawingml/2006/table">
            <a:tbl>
              <a:tblPr/>
              <a:tblGrid>
                <a:gridCol w="509588"/>
                <a:gridCol w="3376612"/>
              </a:tblGrid>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Program objectives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increased emphasis on health promotion and disease prevention;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decentralization of accountability and decision-making;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shift from hospital to community-based services;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integration of agencies, programs and services; 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increased efficiency and effectiveness in service delivery.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03139" name="Group 35"/>
          <p:cNvGrpSpPr>
            <a:grpSpLocks/>
          </p:cNvGrpSpPr>
          <p:nvPr/>
        </p:nvGrpSpPr>
        <p:grpSpPr bwMode="auto">
          <a:xfrm>
            <a:off x="381000" y="1854200"/>
            <a:ext cx="4343400" cy="4013200"/>
            <a:chOff x="240" y="1104"/>
            <a:chExt cx="2736" cy="2528"/>
          </a:xfrm>
        </p:grpSpPr>
        <p:sp>
          <p:nvSpPr>
            <p:cNvPr id="303140" name="Oval 36"/>
            <p:cNvSpPr>
              <a:spLocks noChangeArrowheads="1"/>
            </p:cNvSpPr>
            <p:nvPr/>
          </p:nvSpPr>
          <p:spPr bwMode="auto">
            <a:xfrm>
              <a:off x="1440" y="1104"/>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303141" name="Oval 37"/>
            <p:cNvSpPr>
              <a:spLocks noChangeArrowheads="1"/>
            </p:cNvSpPr>
            <p:nvPr/>
          </p:nvSpPr>
          <p:spPr bwMode="auto">
            <a:xfrm>
              <a:off x="2256" y="1368"/>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2</a:t>
              </a:r>
            </a:p>
          </p:txBody>
        </p:sp>
        <p:sp>
          <p:nvSpPr>
            <p:cNvPr id="303142" name="Oval 38"/>
            <p:cNvSpPr>
              <a:spLocks noChangeArrowheads="1"/>
            </p:cNvSpPr>
            <p:nvPr/>
          </p:nvSpPr>
          <p:spPr bwMode="auto">
            <a:xfrm>
              <a:off x="2640" y="201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3</a:t>
              </a:r>
            </a:p>
          </p:txBody>
        </p:sp>
        <p:sp>
          <p:nvSpPr>
            <p:cNvPr id="303143" name="Oval 39"/>
            <p:cNvSpPr>
              <a:spLocks noChangeArrowheads="1"/>
            </p:cNvSpPr>
            <p:nvPr/>
          </p:nvSpPr>
          <p:spPr bwMode="auto">
            <a:xfrm>
              <a:off x="2544" y="273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4</a:t>
              </a:r>
            </a:p>
          </p:txBody>
        </p:sp>
        <p:sp>
          <p:nvSpPr>
            <p:cNvPr id="303144" name="Oval 40"/>
            <p:cNvSpPr>
              <a:spLocks noChangeArrowheads="1"/>
            </p:cNvSpPr>
            <p:nvPr/>
          </p:nvSpPr>
          <p:spPr bwMode="auto">
            <a:xfrm>
              <a:off x="1968" y="321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5</a:t>
              </a:r>
            </a:p>
          </p:txBody>
        </p:sp>
        <p:sp>
          <p:nvSpPr>
            <p:cNvPr id="303145" name="Oval 41"/>
            <p:cNvSpPr>
              <a:spLocks noChangeArrowheads="1"/>
            </p:cNvSpPr>
            <p:nvPr/>
          </p:nvSpPr>
          <p:spPr bwMode="auto">
            <a:xfrm>
              <a:off x="1160" y="329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6</a:t>
              </a:r>
            </a:p>
          </p:txBody>
        </p:sp>
        <p:sp>
          <p:nvSpPr>
            <p:cNvPr id="303146" name="Oval 42"/>
            <p:cNvSpPr>
              <a:spLocks noChangeArrowheads="1"/>
            </p:cNvSpPr>
            <p:nvPr/>
          </p:nvSpPr>
          <p:spPr bwMode="auto">
            <a:xfrm>
              <a:off x="432" y="2880"/>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7</a:t>
              </a:r>
            </a:p>
          </p:txBody>
        </p:sp>
        <p:sp>
          <p:nvSpPr>
            <p:cNvPr id="303147" name="Oval 43"/>
            <p:cNvSpPr>
              <a:spLocks noChangeArrowheads="1"/>
            </p:cNvSpPr>
            <p:nvPr/>
          </p:nvSpPr>
          <p:spPr bwMode="auto">
            <a:xfrm>
              <a:off x="240" y="2112"/>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8</a:t>
              </a:r>
            </a:p>
          </p:txBody>
        </p:sp>
        <p:sp>
          <p:nvSpPr>
            <p:cNvPr id="303148" name="Oval 44"/>
            <p:cNvSpPr>
              <a:spLocks noChangeArrowheads="1"/>
            </p:cNvSpPr>
            <p:nvPr/>
          </p:nvSpPr>
          <p:spPr bwMode="auto">
            <a:xfrm>
              <a:off x="576" y="1440"/>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9</a:t>
              </a:r>
            </a:p>
          </p:txBody>
        </p:sp>
        <p:sp>
          <p:nvSpPr>
            <p:cNvPr id="303149" name="Line 45"/>
            <p:cNvSpPr>
              <a:spLocks noChangeShapeType="1"/>
            </p:cNvSpPr>
            <p:nvPr/>
          </p:nvSpPr>
          <p:spPr bwMode="auto">
            <a:xfrm>
              <a:off x="1824" y="1296"/>
              <a:ext cx="38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150" name="Line 46"/>
            <p:cNvSpPr>
              <a:spLocks noChangeShapeType="1"/>
            </p:cNvSpPr>
            <p:nvPr/>
          </p:nvSpPr>
          <p:spPr bwMode="auto">
            <a:xfrm>
              <a:off x="2544" y="1728"/>
              <a:ext cx="19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151" name="Line 47"/>
            <p:cNvSpPr>
              <a:spLocks noChangeShapeType="1"/>
            </p:cNvSpPr>
            <p:nvPr/>
          </p:nvSpPr>
          <p:spPr bwMode="auto">
            <a:xfrm flipH="1">
              <a:off x="2736" y="2400"/>
              <a:ext cx="4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152" name="Line 48"/>
            <p:cNvSpPr>
              <a:spLocks noChangeShapeType="1"/>
            </p:cNvSpPr>
            <p:nvPr/>
          </p:nvSpPr>
          <p:spPr bwMode="auto">
            <a:xfrm flipH="1">
              <a:off x="2352" y="3088"/>
              <a:ext cx="200" cy="2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153" name="Line 49"/>
            <p:cNvSpPr>
              <a:spLocks noChangeShapeType="1"/>
            </p:cNvSpPr>
            <p:nvPr/>
          </p:nvSpPr>
          <p:spPr bwMode="auto">
            <a:xfrm flipH="1">
              <a:off x="1552" y="3416"/>
              <a:ext cx="33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154" name="Line 50"/>
            <p:cNvSpPr>
              <a:spLocks noChangeShapeType="1"/>
            </p:cNvSpPr>
            <p:nvPr/>
          </p:nvSpPr>
          <p:spPr bwMode="auto">
            <a:xfrm flipH="1" flipV="1">
              <a:off x="752" y="3224"/>
              <a:ext cx="33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155" name="Line 51"/>
            <p:cNvSpPr>
              <a:spLocks noChangeShapeType="1"/>
            </p:cNvSpPr>
            <p:nvPr/>
          </p:nvSpPr>
          <p:spPr bwMode="auto">
            <a:xfrm flipH="1" flipV="1">
              <a:off x="416" y="2520"/>
              <a:ext cx="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156" name="Line 52"/>
            <p:cNvSpPr>
              <a:spLocks noChangeShapeType="1"/>
            </p:cNvSpPr>
            <p:nvPr/>
          </p:nvSpPr>
          <p:spPr bwMode="auto">
            <a:xfrm flipV="1">
              <a:off x="432" y="1824"/>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3157" name="Line 53"/>
            <p:cNvSpPr>
              <a:spLocks noChangeShapeType="1"/>
            </p:cNvSpPr>
            <p:nvPr/>
          </p:nvSpPr>
          <p:spPr bwMode="auto">
            <a:xfrm flipV="1">
              <a:off x="960" y="1296"/>
              <a:ext cx="38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03169" name="Text Box 65"/>
          <p:cNvSpPr txBox="1">
            <a:spLocks noChangeArrowheads="1"/>
          </p:cNvSpPr>
          <p:nvPr/>
        </p:nvSpPr>
        <p:spPr bwMode="auto">
          <a:xfrm>
            <a:off x="1524000" y="3519706"/>
            <a:ext cx="25130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b="1" dirty="0">
                <a:hlinkClick r:id=""/>
              </a:rPr>
              <a:t>Health Information</a:t>
            </a:r>
          </a:p>
          <a:p>
            <a:r>
              <a:rPr lang="en-US" b="1" dirty="0">
                <a:hlinkClick r:id=""/>
              </a:rPr>
              <a:t>Roadmap Initiative</a:t>
            </a:r>
            <a:endParaRPr lang="en-US" dirty="0"/>
          </a:p>
        </p:txBody>
      </p:sp>
    </p:spTree>
    <p:extLst>
      <p:ext uri="{BB962C8B-B14F-4D97-AF65-F5344CB8AC3E}">
        <p14:creationId xmlns:p14="http://schemas.microsoft.com/office/powerpoint/2010/main" val="34960685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78" name="Group 26"/>
          <p:cNvGrpSpPr>
            <a:grpSpLocks/>
          </p:cNvGrpSpPr>
          <p:nvPr/>
        </p:nvGrpSpPr>
        <p:grpSpPr bwMode="auto">
          <a:xfrm>
            <a:off x="381000" y="1854200"/>
            <a:ext cx="4343400" cy="4013200"/>
            <a:chOff x="240" y="1104"/>
            <a:chExt cx="2736" cy="2528"/>
          </a:xfrm>
        </p:grpSpPr>
        <p:sp>
          <p:nvSpPr>
            <p:cNvPr id="305179" name="Oval 27"/>
            <p:cNvSpPr>
              <a:spLocks noChangeArrowheads="1"/>
            </p:cNvSpPr>
            <p:nvPr/>
          </p:nvSpPr>
          <p:spPr bwMode="auto">
            <a:xfrm>
              <a:off x="1440" y="1104"/>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305180" name="Oval 28"/>
            <p:cNvSpPr>
              <a:spLocks noChangeArrowheads="1"/>
            </p:cNvSpPr>
            <p:nvPr/>
          </p:nvSpPr>
          <p:spPr bwMode="auto">
            <a:xfrm>
              <a:off x="2256" y="1368"/>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2</a:t>
              </a:r>
            </a:p>
          </p:txBody>
        </p:sp>
        <p:sp>
          <p:nvSpPr>
            <p:cNvPr id="305181" name="Oval 29"/>
            <p:cNvSpPr>
              <a:spLocks noChangeArrowheads="1"/>
            </p:cNvSpPr>
            <p:nvPr/>
          </p:nvSpPr>
          <p:spPr bwMode="auto">
            <a:xfrm>
              <a:off x="2640" y="201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3</a:t>
              </a:r>
            </a:p>
          </p:txBody>
        </p:sp>
        <p:sp>
          <p:nvSpPr>
            <p:cNvPr id="305182" name="Oval 30"/>
            <p:cNvSpPr>
              <a:spLocks noChangeArrowheads="1"/>
            </p:cNvSpPr>
            <p:nvPr/>
          </p:nvSpPr>
          <p:spPr bwMode="auto">
            <a:xfrm>
              <a:off x="2544" y="273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4</a:t>
              </a:r>
            </a:p>
          </p:txBody>
        </p:sp>
        <p:sp>
          <p:nvSpPr>
            <p:cNvPr id="305183" name="Oval 31"/>
            <p:cNvSpPr>
              <a:spLocks noChangeArrowheads="1"/>
            </p:cNvSpPr>
            <p:nvPr/>
          </p:nvSpPr>
          <p:spPr bwMode="auto">
            <a:xfrm>
              <a:off x="1968" y="321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5</a:t>
              </a:r>
            </a:p>
          </p:txBody>
        </p:sp>
        <p:sp>
          <p:nvSpPr>
            <p:cNvPr id="305184" name="Oval 32"/>
            <p:cNvSpPr>
              <a:spLocks noChangeArrowheads="1"/>
            </p:cNvSpPr>
            <p:nvPr/>
          </p:nvSpPr>
          <p:spPr bwMode="auto">
            <a:xfrm>
              <a:off x="1160" y="3296"/>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6</a:t>
              </a:r>
            </a:p>
          </p:txBody>
        </p:sp>
        <p:sp>
          <p:nvSpPr>
            <p:cNvPr id="305185" name="Oval 33"/>
            <p:cNvSpPr>
              <a:spLocks noChangeArrowheads="1"/>
            </p:cNvSpPr>
            <p:nvPr/>
          </p:nvSpPr>
          <p:spPr bwMode="auto">
            <a:xfrm>
              <a:off x="432" y="2880"/>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7</a:t>
              </a:r>
            </a:p>
          </p:txBody>
        </p:sp>
        <p:sp>
          <p:nvSpPr>
            <p:cNvPr id="305186" name="Oval 34"/>
            <p:cNvSpPr>
              <a:spLocks noChangeArrowheads="1"/>
            </p:cNvSpPr>
            <p:nvPr/>
          </p:nvSpPr>
          <p:spPr bwMode="auto">
            <a:xfrm>
              <a:off x="240" y="2112"/>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8</a:t>
              </a:r>
            </a:p>
          </p:txBody>
        </p:sp>
        <p:sp>
          <p:nvSpPr>
            <p:cNvPr id="305187" name="Oval 35"/>
            <p:cNvSpPr>
              <a:spLocks noChangeArrowheads="1"/>
            </p:cNvSpPr>
            <p:nvPr/>
          </p:nvSpPr>
          <p:spPr bwMode="auto">
            <a:xfrm>
              <a:off x="576" y="1440"/>
              <a:ext cx="336" cy="336"/>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9</a:t>
              </a:r>
            </a:p>
          </p:txBody>
        </p:sp>
        <p:sp>
          <p:nvSpPr>
            <p:cNvPr id="305188" name="Line 36"/>
            <p:cNvSpPr>
              <a:spLocks noChangeShapeType="1"/>
            </p:cNvSpPr>
            <p:nvPr/>
          </p:nvSpPr>
          <p:spPr bwMode="auto">
            <a:xfrm>
              <a:off x="1824" y="1296"/>
              <a:ext cx="38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189" name="Line 37"/>
            <p:cNvSpPr>
              <a:spLocks noChangeShapeType="1"/>
            </p:cNvSpPr>
            <p:nvPr/>
          </p:nvSpPr>
          <p:spPr bwMode="auto">
            <a:xfrm>
              <a:off x="2544" y="1728"/>
              <a:ext cx="19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190" name="Line 38"/>
            <p:cNvSpPr>
              <a:spLocks noChangeShapeType="1"/>
            </p:cNvSpPr>
            <p:nvPr/>
          </p:nvSpPr>
          <p:spPr bwMode="auto">
            <a:xfrm flipH="1">
              <a:off x="2736" y="2400"/>
              <a:ext cx="4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191" name="Line 39"/>
            <p:cNvSpPr>
              <a:spLocks noChangeShapeType="1"/>
            </p:cNvSpPr>
            <p:nvPr/>
          </p:nvSpPr>
          <p:spPr bwMode="auto">
            <a:xfrm flipH="1">
              <a:off x="2352" y="3088"/>
              <a:ext cx="200" cy="2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192" name="Line 40"/>
            <p:cNvSpPr>
              <a:spLocks noChangeShapeType="1"/>
            </p:cNvSpPr>
            <p:nvPr/>
          </p:nvSpPr>
          <p:spPr bwMode="auto">
            <a:xfrm flipH="1">
              <a:off x="1552" y="3416"/>
              <a:ext cx="336"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193" name="Line 41"/>
            <p:cNvSpPr>
              <a:spLocks noChangeShapeType="1"/>
            </p:cNvSpPr>
            <p:nvPr/>
          </p:nvSpPr>
          <p:spPr bwMode="auto">
            <a:xfrm flipH="1" flipV="1">
              <a:off x="752" y="3224"/>
              <a:ext cx="33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194" name="Line 42"/>
            <p:cNvSpPr>
              <a:spLocks noChangeShapeType="1"/>
            </p:cNvSpPr>
            <p:nvPr/>
          </p:nvSpPr>
          <p:spPr bwMode="auto">
            <a:xfrm flipH="1" flipV="1">
              <a:off x="416" y="2520"/>
              <a:ext cx="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195" name="Line 43"/>
            <p:cNvSpPr>
              <a:spLocks noChangeShapeType="1"/>
            </p:cNvSpPr>
            <p:nvPr/>
          </p:nvSpPr>
          <p:spPr bwMode="auto">
            <a:xfrm flipV="1">
              <a:off x="432" y="1824"/>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196" name="Line 44"/>
            <p:cNvSpPr>
              <a:spLocks noChangeShapeType="1"/>
            </p:cNvSpPr>
            <p:nvPr/>
          </p:nvSpPr>
          <p:spPr bwMode="auto">
            <a:xfrm flipV="1">
              <a:off x="960" y="1296"/>
              <a:ext cx="38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aphicFrame>
        <p:nvGraphicFramePr>
          <p:cNvPr id="305231" name="Group 79"/>
          <p:cNvGraphicFramePr>
            <a:graphicFrameLocks noGrp="1"/>
          </p:cNvGraphicFramePr>
          <p:nvPr/>
        </p:nvGraphicFramePr>
        <p:xfrm>
          <a:off x="5105400" y="1879600"/>
          <a:ext cx="3733800" cy="2709864"/>
        </p:xfrm>
        <a:graphic>
          <a:graphicData uri="http://schemas.openxmlformats.org/drawingml/2006/table">
            <a:tbl>
              <a:tblPr/>
              <a:tblGrid>
                <a:gridCol w="509588"/>
                <a:gridCol w="3224212"/>
              </a:tblGrid>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hlinkClick r:id="rId3"/>
                        </a:rPr>
                        <a:t>Survey unit organized</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hlinkClick r:id=""/>
                        </a:rPr>
                        <a:t>Questionnaire &amp; sample</a:t>
                      </a: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Data collection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Data production &amp; release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Official findings released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5232" name="Picture 80" descr="stclink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800600"/>
            <a:ext cx="1739900" cy="1854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65"/>
          <p:cNvSpPr txBox="1">
            <a:spLocks noChangeArrowheads="1"/>
          </p:cNvSpPr>
          <p:nvPr/>
        </p:nvSpPr>
        <p:spPr bwMode="auto">
          <a:xfrm>
            <a:off x="1524000" y="3519706"/>
            <a:ext cx="25130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b="1" dirty="0">
                <a:hlinkClick r:id=""/>
              </a:rPr>
              <a:t>Health Information</a:t>
            </a:r>
          </a:p>
          <a:p>
            <a:r>
              <a:rPr lang="en-US" b="1" dirty="0">
                <a:hlinkClick r:id=""/>
              </a:rPr>
              <a:t>Roadmap Initiative</a:t>
            </a:r>
            <a:endParaRPr lang="en-US" dirty="0"/>
          </a:p>
        </p:txBody>
      </p:sp>
      <p:sp>
        <p:nvSpPr>
          <p:cNvPr id="28" name="Rectangle 2"/>
          <p:cNvSpPr>
            <a:spLocks noGrp="1" noChangeArrowheads="1"/>
          </p:cNvSpPr>
          <p:nvPr>
            <p:ph type="title"/>
          </p:nvPr>
        </p:nvSpPr>
        <p:spPr>
          <a:xfrm>
            <a:off x="457200" y="349865"/>
            <a:ext cx="8229600" cy="1201123"/>
          </a:xfrm>
        </p:spPr>
        <p:txBody>
          <a:bodyPr/>
          <a:lstStyle/>
          <a:p>
            <a:r>
              <a:rPr lang="en-US" b="0" dirty="0" smtClean="0"/>
              <a:t>Lifecycle </a:t>
            </a:r>
            <a:r>
              <a:rPr lang="en-US" b="0" dirty="0"/>
              <a:t>applied to health </a:t>
            </a:r>
            <a:r>
              <a:rPr lang="en-US" b="0" dirty="0" smtClean="0"/>
              <a:t/>
            </a:r>
            <a:br>
              <a:rPr lang="en-US" b="0" dirty="0" smtClean="0"/>
            </a:br>
            <a:r>
              <a:rPr lang="en-US" b="0" dirty="0" smtClean="0"/>
              <a:t>statistics</a:t>
            </a:r>
            <a:endParaRPr lang="en-US" dirty="0"/>
          </a:p>
        </p:txBody>
      </p:sp>
    </p:spTree>
    <p:extLst>
      <p:ext uri="{BB962C8B-B14F-4D97-AF65-F5344CB8AC3E}">
        <p14:creationId xmlns:p14="http://schemas.microsoft.com/office/powerpoint/2010/main" val="2916678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5232"/>
                                        </p:tgtEl>
                                        <p:attrNameLst>
                                          <p:attrName>style.visibility</p:attrName>
                                        </p:attrNameLst>
                                      </p:cBhvr>
                                      <p:to>
                                        <p:strVal val="visible"/>
                                      </p:to>
                                    </p:set>
                                    <p:anim calcmode="lin" valueType="num">
                                      <p:cBhvr>
                                        <p:cTn id="7" dur="1000" fill="hold"/>
                                        <p:tgtEl>
                                          <p:spTgt spid="305232"/>
                                        </p:tgtEl>
                                        <p:attrNameLst>
                                          <p:attrName>ppt_w</p:attrName>
                                        </p:attrNameLst>
                                      </p:cBhvr>
                                      <p:tavLst>
                                        <p:tav tm="0">
                                          <p:val>
                                            <p:fltVal val="0"/>
                                          </p:val>
                                        </p:tav>
                                        <p:tav tm="100000">
                                          <p:val>
                                            <p:strVal val="#ppt_w"/>
                                          </p:val>
                                        </p:tav>
                                      </p:tavLst>
                                    </p:anim>
                                    <p:anim calcmode="lin" valueType="num">
                                      <p:cBhvr>
                                        <p:cTn id="8" dur="1000" fill="hold"/>
                                        <p:tgtEl>
                                          <p:spTgt spid="305232"/>
                                        </p:tgtEl>
                                        <p:attrNameLst>
                                          <p:attrName>ppt_h</p:attrName>
                                        </p:attrNameLst>
                                      </p:cBhvr>
                                      <p:tavLst>
                                        <p:tav tm="0">
                                          <p:val>
                                            <p:fltVal val="0"/>
                                          </p:val>
                                        </p:tav>
                                        <p:tav tm="100000">
                                          <p:val>
                                            <p:strVal val="#ppt_h"/>
                                          </p:val>
                                        </p:tav>
                                      </p:tavLst>
                                    </p:anim>
                                    <p:anim calcmode="lin" valueType="num">
                                      <p:cBhvr>
                                        <p:cTn id="9" dur="1000" fill="hold"/>
                                        <p:tgtEl>
                                          <p:spTgt spid="305232"/>
                                        </p:tgtEl>
                                        <p:attrNameLst>
                                          <p:attrName>style.rotation</p:attrName>
                                        </p:attrNameLst>
                                      </p:cBhvr>
                                      <p:tavLst>
                                        <p:tav tm="0">
                                          <p:val>
                                            <p:fltVal val="90"/>
                                          </p:val>
                                        </p:tav>
                                        <p:tav tm="100000">
                                          <p:val>
                                            <p:fltVal val="0"/>
                                          </p:val>
                                        </p:tav>
                                      </p:tavLst>
                                    </p:anim>
                                    <p:animEffect transition="in" filter="fade">
                                      <p:cBhvr>
                                        <p:cTn id="10" dur="1000"/>
                                        <p:tgtEl>
                                          <p:spTgt spid="305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92525"/>
            <a:ext cx="8229600" cy="1143000"/>
          </a:xfrm>
        </p:spPr>
        <p:txBody>
          <a:bodyPr/>
          <a:lstStyle/>
          <a:p>
            <a:r>
              <a:rPr lang="en-US" sz="4000" b="0" dirty="0"/>
              <a:t>Reconstructing statistics</a:t>
            </a:r>
          </a:p>
        </p:txBody>
      </p:sp>
      <p:sp>
        <p:nvSpPr>
          <p:cNvPr id="244739" name="Rectangle 3"/>
          <p:cNvSpPr>
            <a:spLocks noGrp="1" noChangeArrowheads="1"/>
          </p:cNvSpPr>
          <p:nvPr>
            <p:ph type="body" sz="half" idx="1"/>
          </p:nvPr>
        </p:nvSpPr>
        <p:spPr>
          <a:xfrm>
            <a:off x="457200" y="1676400"/>
            <a:ext cx="4038600" cy="4800600"/>
          </a:xfrm>
        </p:spPr>
        <p:txBody>
          <a:bodyPr/>
          <a:lstStyle/>
          <a:p>
            <a:r>
              <a:rPr lang="en-US" sz="2800"/>
              <a:t>One way to see the relationship between statistics and the data upon which they were derived is to reconstruct statistics that someone else has produced from data that are publicly accessible.</a:t>
            </a:r>
          </a:p>
        </p:txBody>
      </p:sp>
      <p:pic>
        <p:nvPicPr>
          <p:cNvPr id="244741"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1600200"/>
            <a:ext cx="4038600" cy="4953000"/>
          </a:xfrm>
          <a:noFill/>
          <a:ln>
            <a:solidFill>
              <a:schemeClr val="tx1"/>
            </a:solidFill>
            <a:miter lim="800000"/>
            <a:headEnd/>
            <a:tailEnd/>
          </a:ln>
        </p:spPr>
      </p:pic>
    </p:spTree>
    <p:extLst>
      <p:ext uri="{BB962C8B-B14F-4D97-AF65-F5344CB8AC3E}">
        <p14:creationId xmlns:p14="http://schemas.microsoft.com/office/powerpoint/2010/main" val="25737815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4" name="Rectangle 6"/>
          <p:cNvSpPr>
            <a:spLocks noGrp="1" noChangeArrowheads="1"/>
          </p:cNvSpPr>
          <p:nvPr>
            <p:ph type="title"/>
          </p:nvPr>
        </p:nvSpPr>
        <p:spPr>
          <a:xfrm>
            <a:off x="409447" y="218278"/>
            <a:ext cx="8229600" cy="1143000"/>
          </a:xfrm>
          <a:noFill/>
          <a:ln/>
        </p:spPr>
        <p:txBody>
          <a:bodyPr/>
          <a:lstStyle/>
          <a:p>
            <a:r>
              <a:rPr lang="en-US" sz="4000" b="0" dirty="0"/>
              <a:t>Reconstructing statistics</a:t>
            </a:r>
          </a:p>
        </p:txBody>
      </p:sp>
      <p:sp>
        <p:nvSpPr>
          <p:cNvPr id="247816" name="Oval 8"/>
          <p:cNvSpPr>
            <a:spLocks noChangeArrowheads="1"/>
          </p:cNvSpPr>
          <p:nvPr/>
        </p:nvSpPr>
        <p:spPr bwMode="auto">
          <a:xfrm>
            <a:off x="2286000" y="1854200"/>
            <a:ext cx="533400" cy="533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1</a:t>
            </a:r>
          </a:p>
        </p:txBody>
      </p:sp>
      <p:sp>
        <p:nvSpPr>
          <p:cNvPr id="247817" name="Oval 9"/>
          <p:cNvSpPr>
            <a:spLocks noChangeArrowheads="1"/>
          </p:cNvSpPr>
          <p:nvPr/>
        </p:nvSpPr>
        <p:spPr bwMode="auto">
          <a:xfrm>
            <a:off x="3581400" y="2273300"/>
            <a:ext cx="533400" cy="533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2</a:t>
            </a:r>
          </a:p>
        </p:txBody>
      </p:sp>
      <p:sp>
        <p:nvSpPr>
          <p:cNvPr id="247818" name="Oval 10"/>
          <p:cNvSpPr>
            <a:spLocks noChangeArrowheads="1"/>
          </p:cNvSpPr>
          <p:nvPr/>
        </p:nvSpPr>
        <p:spPr bwMode="auto">
          <a:xfrm>
            <a:off x="4191000" y="3302000"/>
            <a:ext cx="533400" cy="533400"/>
          </a:xfrm>
          <a:prstGeom prst="ellipse">
            <a:avLst/>
          </a:prstGeom>
          <a:solidFill>
            <a:srgbClr val="FFA82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3</a:t>
            </a:r>
          </a:p>
        </p:txBody>
      </p:sp>
      <p:sp>
        <p:nvSpPr>
          <p:cNvPr id="247819" name="Oval 11"/>
          <p:cNvSpPr>
            <a:spLocks noChangeArrowheads="1"/>
          </p:cNvSpPr>
          <p:nvPr/>
        </p:nvSpPr>
        <p:spPr bwMode="auto">
          <a:xfrm>
            <a:off x="4038600" y="4445000"/>
            <a:ext cx="533400" cy="533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4</a:t>
            </a:r>
          </a:p>
        </p:txBody>
      </p:sp>
      <p:sp>
        <p:nvSpPr>
          <p:cNvPr id="247820" name="Oval 12"/>
          <p:cNvSpPr>
            <a:spLocks noChangeArrowheads="1"/>
          </p:cNvSpPr>
          <p:nvPr/>
        </p:nvSpPr>
        <p:spPr bwMode="auto">
          <a:xfrm>
            <a:off x="3124200" y="5207000"/>
            <a:ext cx="533400" cy="533400"/>
          </a:xfrm>
          <a:prstGeom prst="ellipse">
            <a:avLst/>
          </a:prstGeom>
          <a:solidFill>
            <a:srgbClr val="FFA82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5</a:t>
            </a:r>
          </a:p>
        </p:txBody>
      </p:sp>
      <p:sp>
        <p:nvSpPr>
          <p:cNvPr id="247821" name="Oval 13"/>
          <p:cNvSpPr>
            <a:spLocks noChangeArrowheads="1"/>
          </p:cNvSpPr>
          <p:nvPr/>
        </p:nvSpPr>
        <p:spPr bwMode="auto">
          <a:xfrm>
            <a:off x="1841500" y="5334000"/>
            <a:ext cx="533400" cy="533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6</a:t>
            </a:r>
          </a:p>
        </p:txBody>
      </p:sp>
      <p:sp>
        <p:nvSpPr>
          <p:cNvPr id="247822" name="Oval 14"/>
          <p:cNvSpPr>
            <a:spLocks noChangeArrowheads="1"/>
          </p:cNvSpPr>
          <p:nvPr/>
        </p:nvSpPr>
        <p:spPr bwMode="auto">
          <a:xfrm>
            <a:off x="685800" y="4673600"/>
            <a:ext cx="533400" cy="533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7</a:t>
            </a:r>
          </a:p>
        </p:txBody>
      </p:sp>
      <p:sp>
        <p:nvSpPr>
          <p:cNvPr id="247823" name="Oval 15"/>
          <p:cNvSpPr>
            <a:spLocks noChangeArrowheads="1"/>
          </p:cNvSpPr>
          <p:nvPr/>
        </p:nvSpPr>
        <p:spPr bwMode="auto">
          <a:xfrm>
            <a:off x="381000" y="3454400"/>
            <a:ext cx="533400" cy="533400"/>
          </a:xfrm>
          <a:prstGeom prst="ellipse">
            <a:avLst/>
          </a:prstGeom>
          <a:solidFill>
            <a:srgbClr val="FFA82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8</a:t>
            </a:r>
          </a:p>
        </p:txBody>
      </p:sp>
      <p:sp>
        <p:nvSpPr>
          <p:cNvPr id="247824" name="Oval 16"/>
          <p:cNvSpPr>
            <a:spLocks noChangeArrowheads="1"/>
          </p:cNvSpPr>
          <p:nvPr/>
        </p:nvSpPr>
        <p:spPr bwMode="auto">
          <a:xfrm>
            <a:off x="914400" y="2387600"/>
            <a:ext cx="533400" cy="5334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9</a:t>
            </a:r>
          </a:p>
        </p:txBody>
      </p:sp>
      <p:sp>
        <p:nvSpPr>
          <p:cNvPr id="247825" name="Line 17"/>
          <p:cNvSpPr>
            <a:spLocks noChangeShapeType="1"/>
          </p:cNvSpPr>
          <p:nvPr/>
        </p:nvSpPr>
        <p:spPr bwMode="auto">
          <a:xfrm>
            <a:off x="2895600" y="21590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6" name="Line 18"/>
          <p:cNvSpPr>
            <a:spLocks noChangeShapeType="1"/>
          </p:cNvSpPr>
          <p:nvPr/>
        </p:nvSpPr>
        <p:spPr bwMode="auto">
          <a:xfrm>
            <a:off x="4038600" y="2844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7" name="Line 19"/>
          <p:cNvSpPr>
            <a:spLocks noChangeShapeType="1"/>
          </p:cNvSpPr>
          <p:nvPr/>
        </p:nvSpPr>
        <p:spPr bwMode="auto">
          <a:xfrm flipH="1">
            <a:off x="4343400" y="39116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8" name="Line 20"/>
          <p:cNvSpPr>
            <a:spLocks noChangeShapeType="1"/>
          </p:cNvSpPr>
          <p:nvPr/>
        </p:nvSpPr>
        <p:spPr bwMode="auto">
          <a:xfrm flipH="1">
            <a:off x="3733800" y="5003800"/>
            <a:ext cx="317500" cy="355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29" name="Line 21"/>
          <p:cNvSpPr>
            <a:spLocks noChangeShapeType="1"/>
          </p:cNvSpPr>
          <p:nvPr/>
        </p:nvSpPr>
        <p:spPr bwMode="auto">
          <a:xfrm flipH="1">
            <a:off x="2463800" y="55245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0" name="Line 22"/>
          <p:cNvSpPr>
            <a:spLocks noChangeShapeType="1"/>
          </p:cNvSpPr>
          <p:nvPr/>
        </p:nvSpPr>
        <p:spPr bwMode="auto">
          <a:xfrm flipH="1" flipV="1">
            <a:off x="1193800" y="52197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1" name="Line 23"/>
          <p:cNvSpPr>
            <a:spLocks noChangeShapeType="1"/>
          </p:cNvSpPr>
          <p:nvPr/>
        </p:nvSpPr>
        <p:spPr bwMode="auto">
          <a:xfrm flipH="1" flipV="1">
            <a:off x="660400" y="41021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2" name="Line 24"/>
          <p:cNvSpPr>
            <a:spLocks noChangeShapeType="1"/>
          </p:cNvSpPr>
          <p:nvPr/>
        </p:nvSpPr>
        <p:spPr bwMode="auto">
          <a:xfrm flipV="1">
            <a:off x="685800" y="29972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3" name="Line 25"/>
          <p:cNvSpPr>
            <a:spLocks noChangeShapeType="1"/>
          </p:cNvSpPr>
          <p:nvPr/>
        </p:nvSpPr>
        <p:spPr bwMode="auto">
          <a:xfrm flipV="1">
            <a:off x="1524000" y="21590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5" name="Freeform 27"/>
          <p:cNvSpPr>
            <a:spLocks/>
          </p:cNvSpPr>
          <p:nvPr/>
        </p:nvSpPr>
        <p:spPr bwMode="auto">
          <a:xfrm>
            <a:off x="304800" y="3962400"/>
            <a:ext cx="2895600" cy="2286000"/>
          </a:xfrm>
          <a:custGeom>
            <a:avLst/>
            <a:gdLst>
              <a:gd name="T0" fmla="*/ 72 w 1752"/>
              <a:gd name="T1" fmla="*/ 0 h 1448"/>
              <a:gd name="T2" fmla="*/ 24 w 1752"/>
              <a:gd name="T3" fmla="*/ 240 h 1448"/>
              <a:gd name="T4" fmla="*/ 72 w 1752"/>
              <a:gd name="T5" fmla="*/ 864 h 1448"/>
              <a:gd name="T6" fmla="*/ 456 w 1752"/>
              <a:gd name="T7" fmla="*/ 1200 h 1448"/>
              <a:gd name="T8" fmla="*/ 1176 w 1752"/>
              <a:gd name="T9" fmla="*/ 1440 h 1448"/>
              <a:gd name="T10" fmla="*/ 1752 w 1752"/>
              <a:gd name="T11" fmla="*/ 1152 h 1448"/>
            </a:gdLst>
            <a:ahLst/>
            <a:cxnLst>
              <a:cxn ang="0">
                <a:pos x="T0" y="T1"/>
              </a:cxn>
              <a:cxn ang="0">
                <a:pos x="T2" y="T3"/>
              </a:cxn>
              <a:cxn ang="0">
                <a:pos x="T4" y="T5"/>
              </a:cxn>
              <a:cxn ang="0">
                <a:pos x="T6" y="T7"/>
              </a:cxn>
              <a:cxn ang="0">
                <a:pos x="T8" y="T9"/>
              </a:cxn>
              <a:cxn ang="0">
                <a:pos x="T10" y="T11"/>
              </a:cxn>
            </a:cxnLst>
            <a:rect l="0" t="0" r="r" b="b"/>
            <a:pathLst>
              <a:path w="1752" h="1448">
                <a:moveTo>
                  <a:pt x="72" y="0"/>
                </a:moveTo>
                <a:cubicBezTo>
                  <a:pt x="48" y="48"/>
                  <a:pt x="24" y="96"/>
                  <a:pt x="24" y="240"/>
                </a:cubicBezTo>
                <a:cubicBezTo>
                  <a:pt x="24" y="384"/>
                  <a:pt x="0" y="704"/>
                  <a:pt x="72" y="864"/>
                </a:cubicBezTo>
                <a:cubicBezTo>
                  <a:pt x="144" y="1024"/>
                  <a:pt x="272" y="1104"/>
                  <a:pt x="456" y="1200"/>
                </a:cubicBezTo>
                <a:cubicBezTo>
                  <a:pt x="640" y="1296"/>
                  <a:pt x="960" y="1448"/>
                  <a:pt x="1176" y="1440"/>
                </a:cubicBezTo>
                <a:cubicBezTo>
                  <a:pt x="1392" y="1432"/>
                  <a:pt x="1572" y="1292"/>
                  <a:pt x="1752" y="1152"/>
                </a:cubicBezTo>
              </a:path>
            </a:pathLst>
          </a:custGeom>
          <a:noFill/>
          <a:ln w="38100" cmpd="sng">
            <a:solidFill>
              <a:srgbClr val="FFA82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7836" name="Freeform 28"/>
          <p:cNvSpPr>
            <a:spLocks/>
          </p:cNvSpPr>
          <p:nvPr/>
        </p:nvSpPr>
        <p:spPr bwMode="auto">
          <a:xfrm>
            <a:off x="3657600" y="3810000"/>
            <a:ext cx="1308100" cy="1993900"/>
          </a:xfrm>
          <a:custGeom>
            <a:avLst/>
            <a:gdLst>
              <a:gd name="T0" fmla="*/ 0 w 824"/>
              <a:gd name="T1" fmla="*/ 1200 h 1256"/>
              <a:gd name="T2" fmla="*/ 288 w 824"/>
              <a:gd name="T3" fmla="*/ 1200 h 1256"/>
              <a:gd name="T4" fmla="*/ 720 w 824"/>
              <a:gd name="T5" fmla="*/ 864 h 1256"/>
              <a:gd name="T6" fmla="*/ 816 w 824"/>
              <a:gd name="T7" fmla="*/ 384 h 1256"/>
              <a:gd name="T8" fmla="*/ 672 w 824"/>
              <a:gd name="T9" fmla="*/ 0 h 1256"/>
            </a:gdLst>
            <a:ahLst/>
            <a:cxnLst>
              <a:cxn ang="0">
                <a:pos x="T0" y="T1"/>
              </a:cxn>
              <a:cxn ang="0">
                <a:pos x="T2" y="T3"/>
              </a:cxn>
              <a:cxn ang="0">
                <a:pos x="T4" y="T5"/>
              </a:cxn>
              <a:cxn ang="0">
                <a:pos x="T6" y="T7"/>
              </a:cxn>
              <a:cxn ang="0">
                <a:pos x="T8" y="T9"/>
              </a:cxn>
            </a:cxnLst>
            <a:rect l="0" t="0" r="r" b="b"/>
            <a:pathLst>
              <a:path w="824" h="1256">
                <a:moveTo>
                  <a:pt x="0" y="1200"/>
                </a:moveTo>
                <a:cubicBezTo>
                  <a:pt x="84" y="1228"/>
                  <a:pt x="168" y="1256"/>
                  <a:pt x="288" y="1200"/>
                </a:cubicBezTo>
                <a:cubicBezTo>
                  <a:pt x="408" y="1144"/>
                  <a:pt x="632" y="1000"/>
                  <a:pt x="720" y="864"/>
                </a:cubicBezTo>
                <a:cubicBezTo>
                  <a:pt x="808" y="728"/>
                  <a:pt x="824" y="528"/>
                  <a:pt x="816" y="384"/>
                </a:cubicBezTo>
                <a:cubicBezTo>
                  <a:pt x="808" y="240"/>
                  <a:pt x="696" y="64"/>
                  <a:pt x="672" y="0"/>
                </a:cubicBezTo>
              </a:path>
            </a:pathLst>
          </a:custGeom>
          <a:noFill/>
          <a:ln w="38100" cmpd="sng">
            <a:solidFill>
              <a:srgbClr val="FFA829"/>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247904" name="Group 96"/>
          <p:cNvGraphicFramePr>
            <a:graphicFrameLocks noGrp="1"/>
          </p:cNvGraphicFramePr>
          <p:nvPr/>
        </p:nvGraphicFramePr>
        <p:xfrm>
          <a:off x="5257800" y="1879600"/>
          <a:ext cx="3733800" cy="4064002"/>
        </p:xfrm>
        <a:graphic>
          <a:graphicData uri="http://schemas.openxmlformats.org/drawingml/2006/table">
            <a:tbl>
              <a:tblPr/>
              <a:tblGrid>
                <a:gridCol w="509588"/>
                <a:gridCol w="3224212"/>
              </a:tblGrid>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Program objective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Survey unit organized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Questionnaire &amp; sample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Data collection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Data production &amp; release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Analysis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Official findings released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Popularizing findings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Needs &amp; gaps evaluation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Text Box 65"/>
          <p:cNvSpPr txBox="1">
            <a:spLocks noChangeArrowheads="1"/>
          </p:cNvSpPr>
          <p:nvPr/>
        </p:nvSpPr>
        <p:spPr bwMode="auto">
          <a:xfrm>
            <a:off x="1524000" y="3519706"/>
            <a:ext cx="25130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b="1" dirty="0">
                <a:hlinkClick r:id=""/>
              </a:rPr>
              <a:t>Health Information</a:t>
            </a:r>
          </a:p>
          <a:p>
            <a:r>
              <a:rPr lang="en-US" b="1" dirty="0">
                <a:hlinkClick r:id=""/>
              </a:rPr>
              <a:t>Roadmap Initiative</a:t>
            </a:r>
            <a:endParaRPr lang="en-US" dirty="0"/>
          </a:p>
        </p:txBody>
      </p:sp>
    </p:spTree>
    <p:extLst>
      <p:ext uri="{BB962C8B-B14F-4D97-AF65-F5344CB8AC3E}">
        <p14:creationId xmlns:p14="http://schemas.microsoft.com/office/powerpoint/2010/main" val="1979386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3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247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5" grpId="0" animBg="1"/>
      <p:bldP spid="2478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body" idx="1"/>
          </p:nvPr>
        </p:nvSpPr>
        <p:spPr>
          <a:xfrm>
            <a:off x="457200" y="1600200"/>
            <a:ext cx="8305800" cy="5029200"/>
          </a:xfrm>
        </p:spPr>
        <p:txBody>
          <a:bodyPr/>
          <a:lstStyle/>
          <a:p>
            <a:pPr>
              <a:lnSpc>
                <a:spcPct val="90000"/>
              </a:lnSpc>
            </a:pPr>
            <a:r>
              <a:rPr lang="en-CA" sz="2600"/>
              <a:t>The statistics that we will reconstruct are reported in “Health Facts from the 1994 National Population Health Survey,” </a:t>
            </a:r>
            <a:r>
              <a:rPr lang="en-CA" sz="2600" b="1"/>
              <a:t>Canadian Social Trends</a:t>
            </a:r>
            <a:r>
              <a:rPr lang="en-CA" sz="2600"/>
              <a:t>, Spring 1996, pp. 24-27.</a:t>
            </a:r>
          </a:p>
          <a:p>
            <a:pPr>
              <a:lnSpc>
                <a:spcPct val="90000"/>
              </a:lnSpc>
            </a:pPr>
            <a:r>
              <a:rPr lang="en-CA" sz="2600"/>
              <a:t>The steps we will follow are:</a:t>
            </a:r>
          </a:p>
          <a:p>
            <a:pPr lvl="1">
              <a:lnSpc>
                <a:spcPct val="90000"/>
              </a:lnSpc>
            </a:pPr>
            <a:r>
              <a:rPr lang="en-CA" sz="2400">
                <a:latin typeface="Arial" charset="0"/>
              </a:rPr>
              <a:t>identify the characteristics of the respondents in the article; </a:t>
            </a:r>
          </a:p>
          <a:p>
            <a:pPr lvl="1">
              <a:lnSpc>
                <a:spcPct val="90000"/>
              </a:lnSpc>
            </a:pPr>
            <a:r>
              <a:rPr lang="en-CA" sz="2400">
                <a:latin typeface="Arial" charset="0"/>
              </a:rPr>
              <a:t>identify the data source;</a:t>
            </a:r>
          </a:p>
          <a:p>
            <a:pPr lvl="1">
              <a:lnSpc>
                <a:spcPct val="90000"/>
              </a:lnSpc>
            </a:pPr>
            <a:r>
              <a:rPr lang="en-CA" sz="2400">
                <a:latin typeface="Arial" charset="0"/>
              </a:rPr>
              <a:t>locate these characteristics in the data documentation;</a:t>
            </a:r>
          </a:p>
          <a:p>
            <a:pPr lvl="1">
              <a:lnSpc>
                <a:spcPct val="90000"/>
              </a:lnSpc>
            </a:pPr>
            <a:r>
              <a:rPr lang="en-CA" sz="2400">
                <a:latin typeface="Arial" charset="0"/>
              </a:rPr>
              <a:t>find the original questions used to collect the data;</a:t>
            </a:r>
          </a:p>
          <a:p>
            <a:pPr lvl="1">
              <a:lnSpc>
                <a:spcPct val="90000"/>
              </a:lnSpc>
            </a:pPr>
            <a:r>
              <a:rPr lang="en-CA" sz="2400">
                <a:latin typeface="Arial" charset="0"/>
              </a:rPr>
              <a:t>retrieve the data; and</a:t>
            </a:r>
          </a:p>
          <a:p>
            <a:pPr lvl="1">
              <a:lnSpc>
                <a:spcPct val="90000"/>
              </a:lnSpc>
            </a:pPr>
            <a:r>
              <a:rPr lang="en-CA" sz="2400">
                <a:latin typeface="Arial" charset="0"/>
              </a:rPr>
              <a:t>run an analysis to reproduce the statistics.</a:t>
            </a:r>
          </a:p>
        </p:txBody>
      </p:sp>
      <p:sp>
        <p:nvSpPr>
          <p:cNvPr id="307203" name="Rectangle 3"/>
          <p:cNvSpPr>
            <a:spLocks noGrp="1" noChangeArrowheads="1"/>
          </p:cNvSpPr>
          <p:nvPr>
            <p:ph type="title"/>
          </p:nvPr>
        </p:nvSpPr>
        <p:spPr>
          <a:xfrm>
            <a:off x="457200" y="595523"/>
            <a:ext cx="8229600" cy="687110"/>
          </a:xfrm>
          <a:noFill/>
          <a:ln/>
        </p:spPr>
        <p:txBody>
          <a:bodyPr/>
          <a:lstStyle/>
          <a:p>
            <a:r>
              <a:rPr lang="en-US" sz="4000" b="0" dirty="0"/>
              <a:t>Reconstructing statistics</a:t>
            </a:r>
          </a:p>
        </p:txBody>
      </p:sp>
    </p:spTree>
    <p:extLst>
      <p:ext uri="{BB962C8B-B14F-4D97-AF65-F5344CB8AC3E}">
        <p14:creationId xmlns:p14="http://schemas.microsoft.com/office/powerpoint/2010/main" val="17282587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180554"/>
            <a:ext cx="8229600" cy="1143000"/>
          </a:xfrm>
        </p:spPr>
        <p:txBody>
          <a:bodyPr/>
          <a:lstStyle/>
          <a:p>
            <a:r>
              <a:rPr lang="en-CA" sz="4000" b="0" dirty="0"/>
              <a:t>The findings to be replicated</a:t>
            </a:r>
            <a:endParaRPr lang="en-US" b="0" dirty="0"/>
          </a:p>
        </p:txBody>
      </p:sp>
      <p:sp>
        <p:nvSpPr>
          <p:cNvPr id="271363" name="Rectangle 3"/>
          <p:cNvSpPr>
            <a:spLocks noGrp="1" noChangeArrowheads="1"/>
          </p:cNvSpPr>
          <p:nvPr>
            <p:ph type="body" sz="half" idx="1"/>
          </p:nvPr>
        </p:nvSpPr>
        <p:spPr>
          <a:xfrm>
            <a:off x="304800" y="1905000"/>
            <a:ext cx="990600" cy="3886200"/>
          </a:xfrm>
        </p:spPr>
        <p:txBody>
          <a:bodyPr/>
          <a:lstStyle/>
          <a:p>
            <a:pPr marL="0" indent="0">
              <a:buFont typeface="Wingdings" charset="0"/>
              <a:buNone/>
            </a:pPr>
            <a:r>
              <a:rPr lang="en-US" sz="2400"/>
              <a:t>Page 26</a:t>
            </a:r>
          </a:p>
          <a:p>
            <a:pPr marL="0" indent="0">
              <a:buFont typeface="Wingdings" charset="0"/>
              <a:buNone/>
            </a:pPr>
            <a:endParaRPr lang="en-US" sz="2400"/>
          </a:p>
        </p:txBody>
      </p:sp>
      <p:pic>
        <p:nvPicPr>
          <p:cNvPr id="271366" name="Picture 6"/>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rot="21560586">
            <a:off x="1447800" y="1905000"/>
            <a:ext cx="7467600" cy="3992563"/>
          </a:xfrm>
          <a:solidFill>
            <a:schemeClr val="accent2"/>
          </a:solidFill>
          <a:ln/>
        </p:spPr>
      </p:pic>
      <p:sp>
        <p:nvSpPr>
          <p:cNvPr id="271367" name="Line 7"/>
          <p:cNvSpPr>
            <a:spLocks noChangeShapeType="1"/>
          </p:cNvSpPr>
          <p:nvPr/>
        </p:nvSpPr>
        <p:spPr bwMode="auto">
          <a:xfrm>
            <a:off x="1600200" y="2667000"/>
            <a:ext cx="1066800" cy="0"/>
          </a:xfrm>
          <a:prstGeom prst="line">
            <a:avLst/>
          </a:prstGeom>
          <a:noFill/>
          <a:ln w="57150">
            <a:solidFill>
              <a:srgbClr val="F71F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68" name="Line 8"/>
          <p:cNvSpPr>
            <a:spLocks noChangeShapeType="1"/>
          </p:cNvSpPr>
          <p:nvPr/>
        </p:nvSpPr>
        <p:spPr bwMode="auto">
          <a:xfrm>
            <a:off x="8204200" y="2336800"/>
            <a:ext cx="533400" cy="0"/>
          </a:xfrm>
          <a:prstGeom prst="line">
            <a:avLst/>
          </a:prstGeom>
          <a:noFill/>
          <a:ln w="57150">
            <a:solidFill>
              <a:srgbClr val="F71F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69" name="Oval 9"/>
          <p:cNvSpPr>
            <a:spLocks noChangeArrowheads="1"/>
          </p:cNvSpPr>
          <p:nvPr/>
        </p:nvSpPr>
        <p:spPr bwMode="auto">
          <a:xfrm>
            <a:off x="5143500" y="2235200"/>
            <a:ext cx="1866900" cy="584200"/>
          </a:xfrm>
          <a:prstGeom prst="ellipse">
            <a:avLst/>
          </a:prstGeom>
          <a:noFill/>
          <a:ln w="57150">
            <a:solidFill>
              <a:srgbClr val="F71F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70" name="Line 10"/>
          <p:cNvSpPr>
            <a:spLocks noChangeShapeType="1"/>
          </p:cNvSpPr>
          <p:nvPr/>
        </p:nvSpPr>
        <p:spPr bwMode="auto">
          <a:xfrm>
            <a:off x="1600200" y="3035300"/>
            <a:ext cx="5181600" cy="0"/>
          </a:xfrm>
          <a:prstGeom prst="line">
            <a:avLst/>
          </a:prstGeom>
          <a:noFill/>
          <a:ln w="571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71" name="Line 11"/>
          <p:cNvSpPr>
            <a:spLocks noChangeShapeType="1"/>
          </p:cNvSpPr>
          <p:nvPr/>
        </p:nvSpPr>
        <p:spPr bwMode="auto">
          <a:xfrm>
            <a:off x="8305800" y="2667000"/>
            <a:ext cx="457200" cy="0"/>
          </a:xfrm>
          <a:prstGeom prst="line">
            <a:avLst/>
          </a:prstGeom>
          <a:noFill/>
          <a:ln w="571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72" name="Oval 12"/>
          <p:cNvSpPr>
            <a:spLocks noChangeArrowheads="1"/>
          </p:cNvSpPr>
          <p:nvPr/>
        </p:nvSpPr>
        <p:spPr bwMode="auto">
          <a:xfrm>
            <a:off x="6858000" y="2628900"/>
            <a:ext cx="762000" cy="457200"/>
          </a:xfrm>
          <a:prstGeom prst="ellipse">
            <a:avLst/>
          </a:prstGeom>
          <a:noFill/>
          <a:ln w="57150">
            <a:solidFill>
              <a:srgbClr val="F71F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73" name="Oval 13"/>
          <p:cNvSpPr>
            <a:spLocks noChangeArrowheads="1"/>
          </p:cNvSpPr>
          <p:nvPr/>
        </p:nvSpPr>
        <p:spPr bwMode="auto">
          <a:xfrm>
            <a:off x="3302000" y="2984500"/>
            <a:ext cx="990600" cy="457200"/>
          </a:xfrm>
          <a:prstGeom prst="ellipse">
            <a:avLst/>
          </a:prstGeom>
          <a:noFill/>
          <a:ln w="57150">
            <a:solidFill>
              <a:srgbClr val="F71F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74" name="Oval 14"/>
          <p:cNvSpPr>
            <a:spLocks noChangeArrowheads="1"/>
          </p:cNvSpPr>
          <p:nvPr/>
        </p:nvSpPr>
        <p:spPr bwMode="auto">
          <a:xfrm>
            <a:off x="5918200" y="3314700"/>
            <a:ext cx="1752600" cy="457200"/>
          </a:xfrm>
          <a:prstGeom prst="ellipse">
            <a:avLst/>
          </a:prstGeom>
          <a:noFill/>
          <a:ln w="57150">
            <a:solidFill>
              <a:srgbClr val="F71F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75" name="Oval 15"/>
          <p:cNvSpPr>
            <a:spLocks noChangeArrowheads="1"/>
          </p:cNvSpPr>
          <p:nvPr/>
        </p:nvSpPr>
        <p:spPr bwMode="auto">
          <a:xfrm>
            <a:off x="3441700" y="3708400"/>
            <a:ext cx="1866900" cy="419100"/>
          </a:xfrm>
          <a:prstGeom prst="ellipse">
            <a:avLst/>
          </a:prstGeom>
          <a:noFill/>
          <a:ln w="57150">
            <a:solidFill>
              <a:srgbClr val="F71F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76" name="Oval 16"/>
          <p:cNvSpPr>
            <a:spLocks noChangeArrowheads="1"/>
          </p:cNvSpPr>
          <p:nvPr/>
        </p:nvSpPr>
        <p:spPr bwMode="auto">
          <a:xfrm>
            <a:off x="5448300" y="3721100"/>
            <a:ext cx="1714500" cy="406400"/>
          </a:xfrm>
          <a:prstGeom prst="ellipse">
            <a:avLst/>
          </a:prstGeom>
          <a:noFill/>
          <a:ln w="57150">
            <a:solidFill>
              <a:srgbClr val="F71F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77" name="Oval 17"/>
          <p:cNvSpPr>
            <a:spLocks noChangeArrowheads="1"/>
          </p:cNvSpPr>
          <p:nvPr/>
        </p:nvSpPr>
        <p:spPr bwMode="auto">
          <a:xfrm>
            <a:off x="2527300" y="4699000"/>
            <a:ext cx="1168400" cy="533400"/>
          </a:xfrm>
          <a:prstGeom prst="ellipse">
            <a:avLst/>
          </a:prstGeom>
          <a:noFill/>
          <a:ln w="57150">
            <a:solidFill>
              <a:srgbClr val="F71F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80" name="Line 20"/>
          <p:cNvSpPr>
            <a:spLocks noChangeShapeType="1"/>
          </p:cNvSpPr>
          <p:nvPr/>
        </p:nvSpPr>
        <p:spPr bwMode="auto">
          <a:xfrm>
            <a:off x="5867400" y="5118100"/>
            <a:ext cx="914400" cy="0"/>
          </a:xfrm>
          <a:prstGeom prst="line">
            <a:avLst/>
          </a:prstGeom>
          <a:noFill/>
          <a:ln w="571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81" name="Line 21"/>
          <p:cNvSpPr>
            <a:spLocks noChangeShapeType="1"/>
          </p:cNvSpPr>
          <p:nvPr/>
        </p:nvSpPr>
        <p:spPr bwMode="auto">
          <a:xfrm>
            <a:off x="7632700" y="5118100"/>
            <a:ext cx="1143000" cy="0"/>
          </a:xfrm>
          <a:prstGeom prst="line">
            <a:avLst/>
          </a:prstGeom>
          <a:noFill/>
          <a:ln w="571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82" name="Line 22"/>
          <p:cNvSpPr>
            <a:spLocks noChangeShapeType="1"/>
          </p:cNvSpPr>
          <p:nvPr/>
        </p:nvSpPr>
        <p:spPr bwMode="auto">
          <a:xfrm flipV="1">
            <a:off x="2781300" y="5448300"/>
            <a:ext cx="1803400" cy="12700"/>
          </a:xfrm>
          <a:prstGeom prst="line">
            <a:avLst/>
          </a:prstGeom>
          <a:noFill/>
          <a:ln w="571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83" name="Line 23"/>
          <p:cNvSpPr>
            <a:spLocks noChangeShapeType="1"/>
          </p:cNvSpPr>
          <p:nvPr/>
        </p:nvSpPr>
        <p:spPr bwMode="auto">
          <a:xfrm>
            <a:off x="7632700" y="5461000"/>
            <a:ext cx="1143000" cy="0"/>
          </a:xfrm>
          <a:prstGeom prst="line">
            <a:avLst/>
          </a:prstGeom>
          <a:noFill/>
          <a:ln w="571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84" name="Line 24"/>
          <p:cNvSpPr>
            <a:spLocks noChangeShapeType="1"/>
          </p:cNvSpPr>
          <p:nvPr/>
        </p:nvSpPr>
        <p:spPr bwMode="auto">
          <a:xfrm>
            <a:off x="1600200" y="5829300"/>
            <a:ext cx="673100" cy="0"/>
          </a:xfrm>
          <a:prstGeom prst="line">
            <a:avLst/>
          </a:prstGeom>
          <a:noFill/>
          <a:ln w="571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1385" name="Oval 25"/>
          <p:cNvSpPr>
            <a:spLocks noChangeArrowheads="1"/>
          </p:cNvSpPr>
          <p:nvPr/>
        </p:nvSpPr>
        <p:spPr bwMode="auto">
          <a:xfrm>
            <a:off x="3581400" y="4064000"/>
            <a:ext cx="1663700" cy="419100"/>
          </a:xfrm>
          <a:prstGeom prst="ellipse">
            <a:avLst/>
          </a:prstGeom>
          <a:noFill/>
          <a:ln w="57150">
            <a:solidFill>
              <a:srgbClr val="F71F4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85062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36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7136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7136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13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1371"/>
                                        </p:tgtEl>
                                        <p:attrNameLst>
                                          <p:attrName>style.visibility</p:attrName>
                                        </p:attrNameLst>
                                      </p:cBhvr>
                                      <p:to>
                                        <p:strVal val="visible"/>
                                      </p:to>
                                    </p:set>
                                    <p:animEffect transition="in" filter="wipe(left)">
                                      <p:cBhvr>
                                        <p:cTn id="23" dur="500"/>
                                        <p:tgtEl>
                                          <p:spTgt spid="27137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1370"/>
                                        </p:tgtEl>
                                        <p:attrNameLst>
                                          <p:attrName>style.visibility</p:attrName>
                                        </p:attrNameLst>
                                      </p:cBhvr>
                                      <p:to>
                                        <p:strVal val="visible"/>
                                      </p:to>
                                    </p:set>
                                    <p:animEffect transition="in" filter="wipe(left)">
                                      <p:cBhvr>
                                        <p:cTn id="26" dur="500"/>
                                        <p:tgtEl>
                                          <p:spTgt spid="2713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7136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7137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7137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13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137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7137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7137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13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13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13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138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7137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7137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7137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71385"/>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137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71377"/>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1380"/>
                                        </p:tgtEl>
                                        <p:attrNameLst>
                                          <p:attrName>style.visibility</p:attrName>
                                        </p:attrNameLst>
                                      </p:cBhvr>
                                      <p:to>
                                        <p:strVal val="visible"/>
                                      </p:to>
                                    </p:set>
                                    <p:animEffect transition="in" filter="wipe(left)">
                                      <p:cBhvr>
                                        <p:cTn id="79" dur="500"/>
                                        <p:tgtEl>
                                          <p:spTgt spid="27138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71381"/>
                                        </p:tgtEl>
                                        <p:attrNameLst>
                                          <p:attrName>style.visibility</p:attrName>
                                        </p:attrNameLst>
                                      </p:cBhvr>
                                      <p:to>
                                        <p:strVal val="visible"/>
                                      </p:to>
                                    </p:set>
                                    <p:animEffect transition="in" filter="wipe(left)">
                                      <p:cBhvr>
                                        <p:cTn id="82" dur="500"/>
                                        <p:tgtEl>
                                          <p:spTgt spid="27138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71382"/>
                                        </p:tgtEl>
                                        <p:attrNameLst>
                                          <p:attrName>style.visibility</p:attrName>
                                        </p:attrNameLst>
                                      </p:cBhvr>
                                      <p:to>
                                        <p:strVal val="visible"/>
                                      </p:to>
                                    </p:set>
                                    <p:animEffect transition="in" filter="wipe(left)">
                                      <p:cBhvr>
                                        <p:cTn id="85" dur="500"/>
                                        <p:tgtEl>
                                          <p:spTgt spid="27138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71383"/>
                                        </p:tgtEl>
                                        <p:attrNameLst>
                                          <p:attrName>style.visibility</p:attrName>
                                        </p:attrNameLst>
                                      </p:cBhvr>
                                      <p:to>
                                        <p:strVal val="visible"/>
                                      </p:to>
                                    </p:set>
                                    <p:animEffect transition="in" filter="wipe(left)">
                                      <p:cBhvr>
                                        <p:cTn id="88" dur="500"/>
                                        <p:tgtEl>
                                          <p:spTgt spid="27138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71384"/>
                                        </p:tgtEl>
                                        <p:attrNameLst>
                                          <p:attrName>style.visibility</p:attrName>
                                        </p:attrNameLst>
                                      </p:cBhvr>
                                      <p:to>
                                        <p:strVal val="visible"/>
                                      </p:to>
                                    </p:set>
                                    <p:animEffect transition="in" filter="wipe(left)">
                                      <p:cBhvr>
                                        <p:cTn id="91" dur="500"/>
                                        <p:tgtEl>
                                          <p:spTgt spid="27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7" grpId="0" animBg="1"/>
      <p:bldP spid="271367" grpId="1" animBg="1"/>
      <p:bldP spid="271368" grpId="0" animBg="1"/>
      <p:bldP spid="271368" grpId="1" animBg="1"/>
      <p:bldP spid="271369" grpId="0" animBg="1"/>
      <p:bldP spid="271369" grpId="1" animBg="1"/>
      <p:bldP spid="271370" grpId="0" animBg="1"/>
      <p:bldP spid="271370" grpId="1" animBg="1"/>
      <p:bldP spid="271371" grpId="0" animBg="1"/>
      <p:bldP spid="271371" grpId="1" animBg="1"/>
      <p:bldP spid="271372" grpId="0" animBg="1"/>
      <p:bldP spid="271372" grpId="1" animBg="1"/>
      <p:bldP spid="271373" grpId="0" animBg="1"/>
      <p:bldP spid="271373" grpId="1" animBg="1"/>
      <p:bldP spid="271374" grpId="0" animBg="1"/>
      <p:bldP spid="271374" grpId="1" animBg="1"/>
      <p:bldP spid="271375" grpId="0" animBg="1"/>
      <p:bldP spid="271375" grpId="1" animBg="1"/>
      <p:bldP spid="271376" grpId="0" animBg="1"/>
      <p:bldP spid="271376" grpId="1" animBg="1"/>
      <p:bldP spid="271377" grpId="0" animBg="1"/>
      <p:bldP spid="271377" grpId="1" animBg="1"/>
      <p:bldP spid="271380" grpId="0" animBg="1"/>
      <p:bldP spid="271381" grpId="0" animBg="1"/>
      <p:bldP spid="271382" grpId="0" animBg="1"/>
      <p:bldP spid="271383" grpId="0" animBg="1"/>
      <p:bldP spid="271384" grpId="0" animBg="1"/>
      <p:bldP spid="271385" grpId="0" animBg="1"/>
      <p:bldP spid="27138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482600"/>
            <a:ext cx="8382000" cy="850332"/>
          </a:xfrm>
        </p:spPr>
        <p:txBody>
          <a:bodyPr/>
          <a:lstStyle/>
          <a:p>
            <a:r>
              <a:rPr lang="en-CA" sz="4000" b="0" dirty="0"/>
              <a:t>Summary of variables identified</a:t>
            </a:r>
            <a:endParaRPr lang="en-CA" dirty="0">
              <a:latin typeface="Comic Sans MS" charset="0"/>
            </a:endParaRPr>
          </a:p>
        </p:txBody>
      </p:sp>
      <p:sp>
        <p:nvSpPr>
          <p:cNvPr id="253955" name="Rectangle 3"/>
          <p:cNvSpPr>
            <a:spLocks noGrp="1" noChangeArrowheads="1"/>
          </p:cNvSpPr>
          <p:nvPr>
            <p:ph type="body" idx="1"/>
          </p:nvPr>
        </p:nvSpPr>
        <p:spPr>
          <a:xfrm>
            <a:off x="685800" y="1600200"/>
            <a:ext cx="7696200" cy="4953000"/>
          </a:xfrm>
        </p:spPr>
        <p:txBody>
          <a:bodyPr/>
          <a:lstStyle/>
          <a:p>
            <a:pPr marL="285750" indent="-285750">
              <a:lnSpc>
                <a:spcPct val="90000"/>
              </a:lnSpc>
            </a:pPr>
            <a:r>
              <a:rPr lang="en-CA"/>
              <a:t>Findings apply to Canadian adults</a:t>
            </a:r>
          </a:p>
          <a:p>
            <a:pPr lvl="1">
              <a:lnSpc>
                <a:spcPct val="90000"/>
              </a:lnSpc>
            </a:pPr>
            <a:r>
              <a:rPr lang="en-CA" sz="2400">
                <a:latin typeface="Arial" charset="0"/>
              </a:rPr>
              <a:t>Likely need age of respondents</a:t>
            </a:r>
          </a:p>
          <a:p>
            <a:pPr marL="285750" indent="-285750">
              <a:lnSpc>
                <a:spcPct val="90000"/>
              </a:lnSpc>
            </a:pPr>
            <a:r>
              <a:rPr lang="en-CA"/>
              <a:t>Men and women</a:t>
            </a:r>
          </a:p>
          <a:p>
            <a:pPr lvl="1">
              <a:lnSpc>
                <a:spcPct val="90000"/>
              </a:lnSpc>
            </a:pPr>
            <a:r>
              <a:rPr lang="en-CA" sz="2400">
                <a:latin typeface="Arial" charset="0"/>
              </a:rPr>
              <a:t>Look for the sex of respondents</a:t>
            </a:r>
          </a:p>
          <a:p>
            <a:pPr marL="285750" indent="-285750">
              <a:lnSpc>
                <a:spcPct val="90000"/>
              </a:lnSpc>
            </a:pPr>
            <a:r>
              <a:rPr lang="en-CA"/>
              <a:t>Type of drinkers</a:t>
            </a:r>
          </a:p>
          <a:p>
            <a:pPr lvl="1">
              <a:lnSpc>
                <a:spcPct val="90000"/>
              </a:lnSpc>
            </a:pPr>
            <a:r>
              <a:rPr lang="en-CA" sz="2400">
                <a:latin typeface="Arial" charset="0"/>
              </a:rPr>
              <a:t>Look for frequency of drinking or a variable categorizing types of drinkers</a:t>
            </a:r>
            <a:endParaRPr lang="en-CA">
              <a:latin typeface="Arial" charset="0"/>
            </a:endParaRPr>
          </a:p>
          <a:p>
            <a:pPr marL="285750" indent="-285750">
              <a:lnSpc>
                <a:spcPct val="90000"/>
              </a:lnSpc>
            </a:pPr>
            <a:r>
              <a:rPr lang="en-CA"/>
              <a:t>Age</a:t>
            </a:r>
          </a:p>
          <a:p>
            <a:pPr lvl="1">
              <a:lnSpc>
                <a:spcPct val="90000"/>
              </a:lnSpc>
            </a:pPr>
            <a:r>
              <a:rPr lang="en-CA" sz="2400">
                <a:latin typeface="Arial" charset="0"/>
              </a:rPr>
              <a:t>Look for actual age or age in categories</a:t>
            </a:r>
            <a:endParaRPr lang="en-CA">
              <a:latin typeface="Arial" charset="0"/>
            </a:endParaRPr>
          </a:p>
          <a:p>
            <a:pPr marL="285750" indent="-285750">
              <a:lnSpc>
                <a:spcPct val="90000"/>
              </a:lnSpc>
            </a:pPr>
            <a:r>
              <a:rPr lang="en-CA"/>
              <a:t>Smokers</a:t>
            </a:r>
          </a:p>
          <a:p>
            <a:pPr lvl="1">
              <a:lnSpc>
                <a:spcPct val="90000"/>
              </a:lnSpc>
            </a:pPr>
            <a:r>
              <a:rPr lang="en-CA" sz="2400">
                <a:latin typeface="Arial" charset="0"/>
              </a:rPr>
              <a:t>Look for smoking status</a:t>
            </a:r>
            <a:endParaRPr lang="en-CA">
              <a:latin typeface="Arial" charset="0"/>
            </a:endParaRPr>
          </a:p>
        </p:txBody>
      </p:sp>
    </p:spTree>
    <p:extLst>
      <p:ext uri="{BB962C8B-B14F-4D97-AF65-F5344CB8AC3E}">
        <p14:creationId xmlns:p14="http://schemas.microsoft.com/office/powerpoint/2010/main" val="35405910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457200" y="457200"/>
            <a:ext cx="8229600" cy="787709"/>
          </a:xfrm>
        </p:spPr>
        <p:txBody>
          <a:bodyPr/>
          <a:lstStyle/>
          <a:p>
            <a:r>
              <a:rPr lang="en-CA" sz="4000" b="0" dirty="0"/>
              <a:t>Identify the data source</a:t>
            </a:r>
            <a:endParaRPr lang="en-US" sz="4000" b="0" dirty="0"/>
          </a:p>
        </p:txBody>
      </p:sp>
      <p:sp>
        <p:nvSpPr>
          <p:cNvPr id="294915" name="Rectangle 3"/>
          <p:cNvSpPr>
            <a:spLocks noGrp="1" noChangeArrowheads="1"/>
          </p:cNvSpPr>
          <p:nvPr>
            <p:ph type="body" sz="half" idx="1"/>
          </p:nvPr>
        </p:nvSpPr>
        <p:spPr>
          <a:xfrm>
            <a:off x="457200" y="1828800"/>
            <a:ext cx="4038600" cy="4572000"/>
          </a:xfrm>
        </p:spPr>
        <p:txBody>
          <a:bodyPr/>
          <a:lstStyle/>
          <a:p>
            <a:r>
              <a:rPr lang="en-US" sz="2600"/>
              <a:t>Survey title is identified: National Population Health Survey, 1994-95</a:t>
            </a:r>
          </a:p>
          <a:p>
            <a:endParaRPr lang="en-US" sz="2600"/>
          </a:p>
          <a:p>
            <a:r>
              <a:rPr lang="en-US" sz="2600"/>
              <a:t>Public-use microdata file is announced</a:t>
            </a:r>
          </a:p>
          <a:p>
            <a:endParaRPr lang="en-US" sz="2600"/>
          </a:p>
          <a:p>
            <a:endParaRPr lang="en-US" sz="2600"/>
          </a:p>
          <a:p>
            <a:r>
              <a:rPr lang="en-US" sz="2600"/>
              <a:t>Page 25 of the article</a:t>
            </a:r>
          </a:p>
        </p:txBody>
      </p:sp>
      <p:pic>
        <p:nvPicPr>
          <p:cNvPr id="294917" name="Picture 5">
            <a:hlinkClick r:id="rId3"/>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772025" y="1447800"/>
            <a:ext cx="4024313" cy="5257800"/>
          </a:xfrm>
          <a:ln/>
        </p:spPr>
      </p:pic>
      <p:sp>
        <p:nvSpPr>
          <p:cNvPr id="294919" name="Line 7"/>
          <p:cNvSpPr>
            <a:spLocks noChangeShapeType="1"/>
          </p:cNvSpPr>
          <p:nvPr/>
        </p:nvSpPr>
        <p:spPr bwMode="auto">
          <a:xfrm>
            <a:off x="1143000" y="4419600"/>
            <a:ext cx="3962400" cy="838200"/>
          </a:xfrm>
          <a:prstGeom prst="line">
            <a:avLst/>
          </a:prstGeom>
          <a:noFill/>
          <a:ln w="38100">
            <a:solidFill>
              <a:srgbClr val="F71F4D"/>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0569846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457200" y="457200"/>
            <a:ext cx="8229600" cy="971550"/>
          </a:xfrm>
        </p:spPr>
        <p:txBody>
          <a:bodyPr/>
          <a:lstStyle/>
          <a:p>
            <a:r>
              <a:rPr lang="en-US" sz="3400" b="0" dirty="0"/>
              <a:t>Statistics: what are we talking about?</a:t>
            </a:r>
          </a:p>
        </p:txBody>
      </p:sp>
      <p:sp>
        <p:nvSpPr>
          <p:cNvPr id="372739" name="Rectangle 3"/>
          <p:cNvSpPr>
            <a:spLocks noGrp="1" noChangeArrowheads="1"/>
          </p:cNvSpPr>
          <p:nvPr>
            <p:ph idx="1"/>
          </p:nvPr>
        </p:nvSpPr>
        <p:spPr>
          <a:xfrm>
            <a:off x="457200" y="1676400"/>
            <a:ext cx="8229600" cy="4267200"/>
          </a:xfrm>
        </p:spPr>
        <p:txBody>
          <a:bodyPr/>
          <a:lstStyle/>
          <a:p>
            <a:r>
              <a:rPr lang="en-US"/>
              <a:t>Statistics and data are related but different</a:t>
            </a:r>
          </a:p>
        </p:txBody>
      </p:sp>
      <p:pic>
        <p:nvPicPr>
          <p:cNvPr id="372740" name="Picture 4" descr="dlibertdata"/>
          <p:cNvPicPr>
            <a:picLocks noChangeAspect="1" noChangeArrowheads="1"/>
          </p:cNvPicPr>
          <p:nvPr/>
        </p:nvPicPr>
        <p:blipFill>
          <a:blip r:embed="rId3"/>
          <a:srcRect/>
          <a:stretch>
            <a:fillRect/>
          </a:stretch>
        </p:blipFill>
        <p:spPr bwMode="auto">
          <a:xfrm>
            <a:off x="558800" y="2663825"/>
            <a:ext cx="8001000" cy="27463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457200"/>
            <a:ext cx="8382000" cy="875732"/>
          </a:xfrm>
        </p:spPr>
        <p:txBody>
          <a:bodyPr/>
          <a:lstStyle/>
          <a:p>
            <a:r>
              <a:rPr lang="en-CA" sz="4000" b="0" dirty="0"/>
              <a:t>Locate the variables</a:t>
            </a:r>
            <a:endParaRPr lang="en-CA" dirty="0"/>
          </a:p>
        </p:txBody>
      </p:sp>
      <p:sp>
        <p:nvSpPr>
          <p:cNvPr id="258051" name="Rectangle 3"/>
          <p:cNvSpPr>
            <a:spLocks noGrp="1" noChangeArrowheads="1"/>
          </p:cNvSpPr>
          <p:nvPr>
            <p:ph type="body" idx="1"/>
          </p:nvPr>
        </p:nvSpPr>
        <p:spPr>
          <a:xfrm>
            <a:off x="457200" y="1752600"/>
            <a:ext cx="8534400" cy="4876800"/>
          </a:xfrm>
        </p:spPr>
        <p:txBody>
          <a:bodyPr/>
          <a:lstStyle/>
          <a:p>
            <a:pPr marL="285750" indent="-285750"/>
            <a:r>
              <a:rPr lang="en-CA"/>
              <a:t>Examine the data documentation for the National Population Health Survey, 1994-95</a:t>
            </a:r>
          </a:p>
          <a:p>
            <a:pPr lvl="1"/>
            <a:r>
              <a:rPr lang="en-CA">
                <a:latin typeface="Arial" charset="0"/>
              </a:rPr>
              <a:t> </a:t>
            </a:r>
            <a:r>
              <a:rPr lang="en-CA" sz="2800">
                <a:latin typeface="Arial" charset="0"/>
                <a:hlinkClick r:id="rId3"/>
              </a:rPr>
              <a:t>PDF version</a:t>
            </a:r>
            <a:r>
              <a:rPr lang="en-CA" sz="2800">
                <a:latin typeface="Arial" charset="0"/>
              </a:rPr>
              <a:t> is on-line</a:t>
            </a:r>
          </a:p>
          <a:p>
            <a:pPr lvl="2"/>
            <a:r>
              <a:rPr lang="en-CA" sz="2600"/>
              <a:t>Use TOC and link to “Data Dictionary for Health”</a:t>
            </a:r>
          </a:p>
          <a:p>
            <a:pPr lvl="2"/>
            <a:r>
              <a:rPr lang="en-CA" sz="2600"/>
              <a:t>Identify the variables from their content </a:t>
            </a:r>
          </a:p>
          <a:p>
            <a:pPr lvl="3"/>
            <a:r>
              <a:rPr lang="en-CA" sz="2200">
                <a:latin typeface="Arial" charset="0"/>
              </a:rPr>
              <a:t>NOTE: check how missing data were handled</a:t>
            </a:r>
          </a:p>
          <a:p>
            <a:pPr lvl="2"/>
            <a:r>
              <a:rPr lang="en-CA" sz="2600"/>
              <a:t>Trace the variables back the questionnaire</a:t>
            </a:r>
          </a:p>
          <a:p>
            <a:pPr lvl="2"/>
            <a:r>
              <a:rPr lang="en-CA" sz="2600"/>
              <a:t>Did sampling method require weighting cases?</a:t>
            </a:r>
          </a:p>
          <a:p>
            <a:pPr lvl="3"/>
            <a:r>
              <a:rPr lang="en-CA" sz="2200">
                <a:latin typeface="Arial" charset="0"/>
              </a:rPr>
              <a:t>NOTE: in addition to the other variables, is a weight variable needed to adjust for the sampling method?</a:t>
            </a:r>
          </a:p>
        </p:txBody>
      </p:sp>
    </p:spTree>
    <p:extLst>
      <p:ext uri="{BB962C8B-B14F-4D97-AF65-F5344CB8AC3E}">
        <p14:creationId xmlns:p14="http://schemas.microsoft.com/office/powerpoint/2010/main" val="9282160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457200"/>
            <a:ext cx="8382000" cy="699685"/>
          </a:xfrm>
        </p:spPr>
        <p:txBody>
          <a:bodyPr/>
          <a:lstStyle/>
          <a:p>
            <a:r>
              <a:rPr lang="en-CA" sz="4000" b="0" dirty="0"/>
              <a:t>Retrieve and analyze the data</a:t>
            </a:r>
            <a:endParaRPr lang="en-CA" dirty="0"/>
          </a:p>
        </p:txBody>
      </p:sp>
      <p:sp>
        <p:nvSpPr>
          <p:cNvPr id="260099" name="Rectangle 3"/>
          <p:cNvSpPr>
            <a:spLocks noGrp="1" noChangeArrowheads="1"/>
          </p:cNvSpPr>
          <p:nvPr>
            <p:ph type="body" idx="1"/>
          </p:nvPr>
        </p:nvSpPr>
        <p:spPr>
          <a:xfrm>
            <a:off x="457200" y="1626850"/>
            <a:ext cx="4953000" cy="4495800"/>
          </a:xfrm>
        </p:spPr>
        <p:txBody>
          <a:bodyPr/>
          <a:lstStyle/>
          <a:p>
            <a:pPr marL="285750" indent="-285750">
              <a:lnSpc>
                <a:spcPct val="90000"/>
              </a:lnSpc>
            </a:pPr>
            <a:r>
              <a:rPr lang="en-CA" sz="2600" dirty="0" smtClean="0"/>
              <a:t>Make </a:t>
            </a:r>
            <a:r>
              <a:rPr lang="en-CA" sz="2600" dirty="0"/>
              <a:t>use of </a:t>
            </a:r>
            <a:r>
              <a:rPr lang="en-CA" sz="2600" dirty="0">
                <a:hlinkClick r:id="rId3"/>
              </a:rPr>
              <a:t>local data services to retrieve data</a:t>
            </a:r>
            <a:r>
              <a:rPr lang="en-CA" sz="2600" dirty="0"/>
              <a:t> from the NPHS. </a:t>
            </a:r>
            <a:endParaRPr lang="en-CA" sz="2600" dirty="0">
              <a:hlinkClick r:id="rId4"/>
            </a:endParaRPr>
          </a:p>
        </p:txBody>
      </p:sp>
      <p:pic>
        <p:nvPicPr>
          <p:cNvPr id="260100" name="Picture 4" descr="sp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91000"/>
            <a:ext cx="187483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60102" name="Picture 6" descr="dlien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725613"/>
            <a:ext cx="22860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272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318897" y="381000"/>
            <a:ext cx="8229600" cy="889058"/>
          </a:xfrm>
        </p:spPr>
        <p:txBody>
          <a:bodyPr/>
          <a:lstStyle/>
          <a:p>
            <a:r>
              <a:rPr lang="en-US" sz="4000" b="0" dirty="0"/>
              <a:t>Lessons from the NPHS example</a:t>
            </a:r>
          </a:p>
        </p:txBody>
      </p:sp>
      <p:sp>
        <p:nvSpPr>
          <p:cNvPr id="421891" name="Rectangle 3"/>
          <p:cNvSpPr>
            <a:spLocks noGrp="1" noChangeArrowheads="1"/>
          </p:cNvSpPr>
          <p:nvPr>
            <p:ph type="body" idx="1"/>
          </p:nvPr>
        </p:nvSpPr>
        <p:spPr>
          <a:xfrm>
            <a:off x="457200" y="1676400"/>
            <a:ext cx="8229600" cy="4495800"/>
          </a:xfrm>
        </p:spPr>
        <p:txBody>
          <a:bodyPr/>
          <a:lstStyle/>
          <a:p>
            <a:pPr>
              <a:lnSpc>
                <a:spcPct val="90000"/>
              </a:lnSpc>
            </a:pPr>
            <a:r>
              <a:rPr lang="en-US" sz="2800" dirty="0"/>
              <a:t>This example demonstrates the distinction between producing statistics and interpreting statistics that have been published by others.</a:t>
            </a:r>
          </a:p>
          <a:p>
            <a:pPr>
              <a:lnSpc>
                <a:spcPct val="90000"/>
              </a:lnSpc>
            </a:pPr>
            <a:r>
              <a:rPr lang="en-US" sz="2800" dirty="0"/>
              <a:t>This is an important distinction because:</a:t>
            </a:r>
          </a:p>
          <a:p>
            <a:pPr lvl="1">
              <a:lnSpc>
                <a:spcPct val="90000"/>
              </a:lnSpc>
            </a:pPr>
            <a:r>
              <a:rPr lang="en-US" sz="2600" dirty="0">
                <a:latin typeface="Arial" charset="0"/>
              </a:rPr>
              <a:t>Choices are made in creating statistics.</a:t>
            </a:r>
          </a:p>
          <a:p>
            <a:pPr lvl="1">
              <a:lnSpc>
                <a:spcPct val="90000"/>
              </a:lnSpc>
            </a:pPr>
            <a:r>
              <a:rPr lang="en-US" sz="2600" dirty="0">
                <a:latin typeface="Arial" charset="0"/>
              </a:rPr>
              <a:t>Interpreting statistics requires an ability to understand the choices that were made.</a:t>
            </a:r>
          </a:p>
          <a:p>
            <a:pPr>
              <a:lnSpc>
                <a:spcPct val="90000"/>
              </a:lnSpc>
            </a:pPr>
            <a:r>
              <a:rPr lang="en-US" sz="2800" dirty="0"/>
              <a:t>Searching for statistics that others have published can be facilitated by understanding these points.</a:t>
            </a:r>
          </a:p>
        </p:txBody>
      </p:sp>
    </p:spTree>
    <p:extLst>
      <p:ext uri="{BB962C8B-B14F-4D97-AF65-F5344CB8AC3E}">
        <p14:creationId xmlns:p14="http://schemas.microsoft.com/office/powerpoint/2010/main" val="35649383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381000"/>
            <a:ext cx="8229600" cy="788460"/>
          </a:xfrm>
        </p:spPr>
        <p:txBody>
          <a:bodyPr/>
          <a:lstStyle/>
          <a:p>
            <a:r>
              <a:rPr lang="en-US" sz="4000" b="0" dirty="0"/>
              <a:t>Search strategies for statistics</a:t>
            </a:r>
            <a:endParaRPr lang="en-US" dirty="0"/>
          </a:p>
        </p:txBody>
      </p:sp>
      <p:sp>
        <p:nvSpPr>
          <p:cNvPr id="410627" name="Rectangle 3"/>
          <p:cNvSpPr>
            <a:spLocks noGrp="1" noChangeArrowheads="1"/>
          </p:cNvSpPr>
          <p:nvPr>
            <p:ph type="body" idx="1"/>
          </p:nvPr>
        </p:nvSpPr>
        <p:spPr>
          <a:xfrm>
            <a:off x="457200" y="1600200"/>
            <a:ext cx="8229600" cy="4724400"/>
          </a:xfrm>
        </p:spPr>
        <p:txBody>
          <a:bodyPr/>
          <a:lstStyle/>
          <a:p>
            <a:r>
              <a:rPr lang="en-US" sz="2600" dirty="0" smtClean="0"/>
              <a:t>The </a:t>
            </a:r>
            <a:r>
              <a:rPr lang="en-US" sz="2600" dirty="0"/>
              <a:t>government publications strategy is to identify an agency that might produce and publish such a statistic.  This approach relies on knowledge of governmental structure and the content for which agencies are responsible.</a:t>
            </a:r>
          </a:p>
          <a:p>
            <a:r>
              <a:rPr lang="en-US" sz="2600" dirty="0"/>
              <a:t>The data strategy is to identify a data source from which the statistics could have been produced. This approach replies on knowledge of data sources collected by agencies.</a:t>
            </a:r>
          </a:p>
        </p:txBody>
      </p:sp>
    </p:spTree>
    <p:extLst>
      <p:ext uri="{BB962C8B-B14F-4D97-AF65-F5344CB8AC3E}">
        <p14:creationId xmlns:p14="http://schemas.microsoft.com/office/powerpoint/2010/main" val="19476800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57200" y="381000"/>
            <a:ext cx="8229600" cy="738160"/>
          </a:xfrm>
        </p:spPr>
        <p:txBody>
          <a:bodyPr/>
          <a:lstStyle/>
          <a:p>
            <a:r>
              <a:rPr lang="en-US" sz="4000" b="0" dirty="0"/>
              <a:t>The data strategy</a:t>
            </a:r>
          </a:p>
        </p:txBody>
      </p:sp>
      <p:sp>
        <p:nvSpPr>
          <p:cNvPr id="414723" name="Rectangle 3"/>
          <p:cNvSpPr>
            <a:spLocks noGrp="1" noChangeArrowheads="1"/>
          </p:cNvSpPr>
          <p:nvPr>
            <p:ph type="body" sz="half" idx="2"/>
          </p:nvPr>
        </p:nvSpPr>
        <p:spPr>
          <a:xfrm>
            <a:off x="609600" y="1371600"/>
            <a:ext cx="8153400" cy="5105400"/>
          </a:xfrm>
        </p:spPr>
        <p:txBody>
          <a:bodyPr/>
          <a:lstStyle/>
          <a:p>
            <a:pPr>
              <a:lnSpc>
                <a:spcPct val="90000"/>
              </a:lnSpc>
            </a:pPr>
            <a:r>
              <a:rPr lang="en-US" sz="2600"/>
              <a:t>What data source or sources would be used to produce such a statistic?</a:t>
            </a:r>
          </a:p>
          <a:p>
            <a:pPr>
              <a:lnSpc>
                <a:spcPct val="90000"/>
              </a:lnSpc>
            </a:pPr>
            <a:r>
              <a:rPr lang="en-US" sz="2600"/>
              <a:t>What unit of observation would be needed to produce such statistics?</a:t>
            </a:r>
          </a:p>
          <a:p>
            <a:pPr>
              <a:lnSpc>
                <a:spcPct val="90000"/>
              </a:lnSpc>
            </a:pPr>
            <a:r>
              <a:rPr lang="en-US" sz="2600"/>
              <a:t>What would the structure of the table look like given time, geography and attributes of the unit of observation?</a:t>
            </a:r>
          </a:p>
          <a:p>
            <a:pPr>
              <a:lnSpc>
                <a:spcPct val="90000"/>
              </a:lnSpc>
            </a:pPr>
            <a:r>
              <a:rPr lang="en-US" sz="2600"/>
              <a:t>Who would collect such data?</a:t>
            </a:r>
          </a:p>
          <a:p>
            <a:pPr>
              <a:lnSpc>
                <a:spcPct val="90000"/>
              </a:lnSpc>
            </a:pPr>
            <a:r>
              <a:rPr lang="en-US" sz="2600"/>
              <a:t>Would the source be an official agency?</a:t>
            </a:r>
          </a:p>
          <a:p>
            <a:pPr>
              <a:lnSpc>
                <a:spcPct val="90000"/>
              </a:lnSpc>
            </a:pPr>
            <a:r>
              <a:rPr lang="en-US" sz="2600"/>
              <a:t>Use the literature trail and its indexes to see if a data source can be found (official and non-official publications)</a:t>
            </a:r>
          </a:p>
        </p:txBody>
      </p:sp>
    </p:spTree>
    <p:extLst>
      <p:ext uri="{BB962C8B-B14F-4D97-AF65-F5344CB8AC3E}">
        <p14:creationId xmlns:p14="http://schemas.microsoft.com/office/powerpoint/2010/main" val="1223451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457200" y="457200"/>
            <a:ext cx="8229600" cy="1143000"/>
          </a:xfrm>
        </p:spPr>
        <p:txBody>
          <a:bodyPr/>
          <a:lstStyle/>
          <a:p>
            <a:r>
              <a:rPr lang="en-US" sz="4000" b="0"/>
              <a:t>Framework</a:t>
            </a:r>
          </a:p>
        </p:txBody>
      </p:sp>
      <p:graphicFrame>
        <p:nvGraphicFramePr>
          <p:cNvPr id="424963" name="Object 3"/>
          <p:cNvGraphicFramePr>
            <a:graphicFrameLocks noGrp="1" noChangeAspect="1"/>
          </p:cNvGraphicFramePr>
          <p:nvPr>
            <p:ph type="dgm" idx="1"/>
          </p:nvPr>
        </p:nvGraphicFramePr>
        <p:xfrm>
          <a:off x="838200" y="1219200"/>
          <a:ext cx="7543800" cy="3441700"/>
        </p:xfrm>
        <a:graphic>
          <a:graphicData uri="http://schemas.openxmlformats.org/presentationml/2006/ole">
            <mc:AlternateContent xmlns:mc="http://schemas.openxmlformats.org/markup-compatibility/2006">
              <mc:Choice xmlns:v="urn:schemas-microsoft-com:vml" Requires="v">
                <p:oleObj spid="_x0000_s88069" name="Microsoft Organization Chart" r:id="rId3" imgW="12801600" imgH="5842000" progId="MSOrgChart.2">
                  <p:embed followColorScheme="full"/>
                </p:oleObj>
              </mc:Choice>
              <mc:Fallback>
                <p:oleObj name="Microsoft Organization Chart" r:id="rId3" imgW="12801600" imgH="5842000" progId="MSOrgChart.2">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543800" cy="3441700"/>
                      </a:xfrm>
                      <a:prstGeom prst="rect">
                        <a:avLst/>
                      </a:prstGeom>
                    </p:spPr>
                  </p:pic>
                </p:oleObj>
              </mc:Fallback>
            </mc:AlternateContent>
          </a:graphicData>
        </a:graphic>
      </p:graphicFrame>
    </p:spTree>
    <p:extLst>
      <p:ext uri="{BB962C8B-B14F-4D97-AF65-F5344CB8AC3E}">
        <p14:creationId xmlns:p14="http://schemas.microsoft.com/office/powerpoint/2010/main" val="218976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457200" y="457200"/>
            <a:ext cx="8229600" cy="942975"/>
          </a:xfrm>
        </p:spPr>
        <p:txBody>
          <a:bodyPr/>
          <a:lstStyle/>
          <a:p>
            <a:r>
              <a:rPr lang="en-US" sz="3600" b="0" dirty="0"/>
              <a:t>A statistic can’t be real without data</a:t>
            </a:r>
            <a:endParaRPr lang="en-US" sz="3600" dirty="0"/>
          </a:p>
        </p:txBody>
      </p:sp>
      <p:sp>
        <p:nvSpPr>
          <p:cNvPr id="373763" name="Rectangle 3"/>
          <p:cNvSpPr>
            <a:spLocks noGrp="1" noChangeArrowheads="1"/>
          </p:cNvSpPr>
          <p:nvPr>
            <p:ph idx="1"/>
          </p:nvPr>
        </p:nvSpPr>
        <p:spPr>
          <a:xfrm>
            <a:off x="457200" y="1676400"/>
            <a:ext cx="6096000" cy="4876800"/>
          </a:xfrm>
        </p:spPr>
        <p:txBody>
          <a:bodyPr/>
          <a:lstStyle/>
          <a:p>
            <a:pPr>
              <a:lnSpc>
                <a:spcPct val="90000"/>
              </a:lnSpc>
            </a:pPr>
            <a:r>
              <a:rPr lang="en-US" sz="2600"/>
              <a:t>A ‘real’ statistic requires a data source.  If the publisher of a statistic can’t tell you the data source behind a statistic, you should question that the statistic is ‘real.’  After all, people do make up statistics.</a:t>
            </a:r>
          </a:p>
          <a:p>
            <a:pPr>
              <a:lnSpc>
                <a:spcPct val="90000"/>
              </a:lnSpc>
            </a:pPr>
            <a:r>
              <a:rPr lang="en-US" sz="2600"/>
              <a:t>Classic example: a statistic in a 1986  Newsweek article claimed that a 40-year-old woman had a better chance of being killed by a terrorist than of getting married (2.6 percent).  Twenty years later, Newsweek admitted that this “comparison wasn’t in the study.”</a:t>
            </a:r>
          </a:p>
        </p:txBody>
      </p:sp>
      <p:pic>
        <p:nvPicPr>
          <p:cNvPr id="373764" name="Picture 4" descr="toolateforprincechamring"/>
          <p:cNvPicPr>
            <a:picLocks noChangeAspect="1" noChangeArrowheads="1"/>
          </p:cNvPicPr>
          <p:nvPr/>
        </p:nvPicPr>
        <p:blipFill>
          <a:blip r:embed="rId3"/>
          <a:srcRect/>
          <a:stretch>
            <a:fillRect/>
          </a:stretch>
        </p:blipFill>
        <p:spPr bwMode="auto">
          <a:xfrm>
            <a:off x="6629400" y="2819400"/>
            <a:ext cx="2346325" cy="3124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457200" y="381000"/>
            <a:ext cx="8229600" cy="1143000"/>
          </a:xfrm>
        </p:spPr>
        <p:txBody>
          <a:bodyPr/>
          <a:lstStyle/>
          <a:p>
            <a:r>
              <a:rPr lang="en-US" sz="3600" b="0" dirty="0"/>
              <a:t>A statistic can’t be real without data</a:t>
            </a:r>
          </a:p>
        </p:txBody>
      </p:sp>
      <p:sp>
        <p:nvSpPr>
          <p:cNvPr id="420869" name="Rectangle 1029"/>
          <p:cNvSpPr>
            <a:spLocks noGrp="1" noChangeArrowheads="1"/>
          </p:cNvSpPr>
          <p:nvPr>
            <p:ph idx="1"/>
          </p:nvPr>
        </p:nvSpPr>
        <p:spPr>
          <a:xfrm>
            <a:off x="457200" y="1828800"/>
            <a:ext cx="8229600" cy="4495800"/>
          </a:xfrm>
        </p:spPr>
        <p:txBody>
          <a:bodyPr/>
          <a:lstStyle/>
          <a:p>
            <a:r>
              <a:rPr lang="en-US" sz="2800" dirty="0"/>
              <a:t>A statistic may have been derived from poor quality data and, consequently, may be of questionable value.  But nevertheless, it is a ‘real’ statistic.</a:t>
            </a:r>
          </a:p>
          <a:p>
            <a:r>
              <a:rPr lang="en-US" sz="2800" dirty="0"/>
              <a:t>For example, a debate erupted over a Lancet article on the </a:t>
            </a:r>
            <a:r>
              <a:rPr lang="en-US" sz="2800" dirty="0">
                <a:hlinkClick r:id="rId2"/>
              </a:rPr>
              <a:t>number of </a:t>
            </a:r>
            <a:r>
              <a:rPr lang="en-US" sz="2800" dirty="0" smtClean="0">
                <a:hlinkClick r:id="rId2"/>
              </a:rPr>
              <a:t>civilian </a:t>
            </a:r>
            <a:r>
              <a:rPr lang="en-US" sz="2800" dirty="0">
                <a:hlinkClick r:id="rId2"/>
              </a:rPr>
              <a:t>deaths </a:t>
            </a:r>
            <a:r>
              <a:rPr lang="en-US" sz="2800" dirty="0"/>
              <a:t>in Iraq following the first 18 months after the invasion. </a:t>
            </a:r>
          </a:p>
          <a:p>
            <a:r>
              <a:rPr lang="en-US" sz="2800" dirty="0"/>
              <a:t>The desire is to have quality statistics that are derived from quality data.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457200"/>
            <a:ext cx="8229600" cy="1143000"/>
          </a:xfrm>
        </p:spPr>
        <p:txBody>
          <a:bodyPr/>
          <a:lstStyle/>
          <a:p>
            <a:r>
              <a:rPr lang="en-US" sz="3600" b="0" dirty="0" smtClean="0"/>
              <a:t>Quality of data, quality of statistics</a:t>
            </a:r>
            <a:endParaRPr lang="en-US" sz="3600" dirty="0"/>
          </a:p>
        </p:txBody>
      </p:sp>
      <p:sp>
        <p:nvSpPr>
          <p:cNvPr id="374787" name="Rectangle 3"/>
          <p:cNvSpPr>
            <a:spLocks noGrp="1" noChangeArrowheads="1"/>
          </p:cNvSpPr>
          <p:nvPr>
            <p:ph idx="1"/>
          </p:nvPr>
        </p:nvSpPr>
        <p:spPr>
          <a:xfrm>
            <a:off x="457200" y="2312234"/>
            <a:ext cx="8382000" cy="4163891"/>
          </a:xfrm>
        </p:spPr>
        <p:txBody>
          <a:bodyPr>
            <a:normAutofit/>
          </a:bodyPr>
          <a:lstStyle/>
          <a:p>
            <a:pPr>
              <a:lnSpc>
                <a:spcPct val="80000"/>
              </a:lnSpc>
            </a:pPr>
            <a:r>
              <a:rPr lang="en-US" sz="3200" dirty="0" smtClean="0"/>
              <a:t>Data producers use one set of criteria to ensure that the data are of high quality</a:t>
            </a:r>
          </a:p>
          <a:p>
            <a:pPr>
              <a:lnSpc>
                <a:spcPct val="80000"/>
              </a:lnSpc>
              <a:buNone/>
            </a:pPr>
            <a:endParaRPr lang="en-US" sz="3200" dirty="0" smtClean="0"/>
          </a:p>
          <a:p>
            <a:pPr>
              <a:lnSpc>
                <a:spcPct val="80000"/>
              </a:lnSpc>
            </a:pPr>
            <a:r>
              <a:rPr lang="en-US" sz="3200" dirty="0" smtClean="0"/>
              <a:t>Producers of statistics also use criteria to ensure that the statistics are of high quality. This is contingent upon having accurate, complete metadata.</a:t>
            </a:r>
          </a:p>
          <a:p>
            <a:pPr>
              <a:lnSpc>
                <a:spcPct val="80000"/>
              </a:lnSpc>
              <a:buNone/>
            </a:pPr>
            <a:endParaRPr lang="en-US" sz="3200" dirty="0" smtClean="0"/>
          </a:p>
          <a:p>
            <a:pPr>
              <a:lnSpc>
                <a:spcPct val="80000"/>
              </a:lnSpc>
            </a:pP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457200"/>
            <a:ext cx="8229600" cy="957263"/>
          </a:xfrm>
        </p:spPr>
        <p:txBody>
          <a:bodyPr/>
          <a:lstStyle/>
          <a:p>
            <a:r>
              <a:rPr lang="en-US" sz="4000" b="0" dirty="0"/>
              <a:t>Statistics Canada’s criteria</a:t>
            </a:r>
            <a:endParaRPr lang="en-US" dirty="0"/>
          </a:p>
        </p:txBody>
      </p:sp>
      <p:sp>
        <p:nvSpPr>
          <p:cNvPr id="374787" name="Rectangle 3"/>
          <p:cNvSpPr>
            <a:spLocks noGrp="1" noChangeArrowheads="1"/>
          </p:cNvSpPr>
          <p:nvPr>
            <p:ph idx="1"/>
          </p:nvPr>
        </p:nvSpPr>
        <p:spPr>
          <a:xfrm>
            <a:off x="457200" y="1676400"/>
            <a:ext cx="8382000" cy="4876800"/>
          </a:xfrm>
        </p:spPr>
        <p:txBody>
          <a:bodyPr/>
          <a:lstStyle/>
          <a:p>
            <a:pPr>
              <a:lnSpc>
                <a:spcPct val="80000"/>
              </a:lnSpc>
            </a:pPr>
            <a:r>
              <a:rPr lang="en-US" sz="2600"/>
              <a:t>Statistics Canada uses the following criteria to define </a:t>
            </a:r>
            <a:r>
              <a:rPr lang="en-US" sz="2600">
                <a:hlinkClick r:id="rId3"/>
              </a:rPr>
              <a:t>quality</a:t>
            </a:r>
            <a:r>
              <a:rPr lang="en-US" sz="2600"/>
              <a:t> statistics or “fit for use”</a:t>
            </a:r>
          </a:p>
          <a:p>
            <a:pPr lvl="1">
              <a:lnSpc>
                <a:spcPct val="90000"/>
              </a:lnSpc>
            </a:pPr>
            <a:r>
              <a:rPr lang="en-US" sz="2200">
                <a:latin typeface="Arial" charset="0"/>
              </a:rPr>
              <a:t>Relevance: addresses issues of important to users</a:t>
            </a:r>
          </a:p>
          <a:p>
            <a:pPr lvl="1">
              <a:lnSpc>
                <a:spcPct val="90000"/>
              </a:lnSpc>
            </a:pPr>
            <a:r>
              <a:rPr lang="en-US" sz="2200">
                <a:latin typeface="Arial" charset="0"/>
              </a:rPr>
              <a:t>Accuracy: degree it describes what it was designed to measure</a:t>
            </a:r>
          </a:p>
          <a:p>
            <a:pPr lvl="1">
              <a:lnSpc>
                <a:spcPct val="90000"/>
              </a:lnSpc>
            </a:pPr>
            <a:r>
              <a:rPr lang="en-US" sz="2200">
                <a:latin typeface="Arial" charset="0"/>
              </a:rPr>
              <a:t>Timeliness: the delay between when the information was collected and when it is made available </a:t>
            </a:r>
          </a:p>
          <a:p>
            <a:pPr lvl="1">
              <a:lnSpc>
                <a:spcPct val="90000"/>
              </a:lnSpc>
            </a:pPr>
            <a:r>
              <a:rPr lang="en-US" sz="2200">
                <a:latin typeface="Arial" charset="0"/>
              </a:rPr>
              <a:t>Accessibility: the ease to which the information can be obtained by users</a:t>
            </a:r>
          </a:p>
          <a:p>
            <a:pPr lvl="1">
              <a:lnSpc>
                <a:spcPct val="90000"/>
              </a:lnSpc>
            </a:pPr>
            <a:r>
              <a:rPr lang="en-US" sz="2200">
                <a:latin typeface="Arial" charset="0"/>
              </a:rPr>
              <a:t>Interpretability: access to metadata that facilitates interpretation and use</a:t>
            </a:r>
          </a:p>
          <a:p>
            <a:pPr lvl="1">
              <a:lnSpc>
                <a:spcPct val="90000"/>
              </a:lnSpc>
            </a:pPr>
            <a:r>
              <a:rPr lang="en-US" sz="2200">
                <a:latin typeface="Arial" charset="0"/>
              </a:rPr>
              <a:t>Coherence: the fit with other statistical information through the use of standard concepts, classifications and target populations</a:t>
            </a:r>
            <a:endParaRPr lang="en-US" sz="22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001000" cy="843116"/>
          </a:xfrm>
        </p:spPr>
        <p:txBody>
          <a:bodyPr/>
          <a:lstStyle/>
          <a:p>
            <a:r>
              <a:rPr lang="en-US" sz="4000" b="0" dirty="0"/>
              <a:t>How statistics and data differ</a:t>
            </a:r>
          </a:p>
        </p:txBody>
      </p:sp>
      <p:sp>
        <p:nvSpPr>
          <p:cNvPr id="30723" name="Rectangle 3"/>
          <p:cNvSpPr>
            <a:spLocks noGrp="1" noChangeArrowheads="1"/>
          </p:cNvSpPr>
          <p:nvPr>
            <p:ph sz="half" idx="1"/>
          </p:nvPr>
        </p:nvSpPr>
        <p:spPr>
          <a:xfrm>
            <a:off x="533400" y="1447800"/>
            <a:ext cx="4051300" cy="5257800"/>
          </a:xfrm>
        </p:spPr>
        <p:txBody>
          <a:bodyPr/>
          <a:lstStyle/>
          <a:p>
            <a:pPr>
              <a:lnSpc>
                <a:spcPct val="90000"/>
              </a:lnSpc>
              <a:buFont typeface="Wingdings" charset="2"/>
              <a:buNone/>
            </a:pPr>
            <a:r>
              <a:rPr lang="en-US" sz="2600" b="1"/>
              <a:t>Statistics</a:t>
            </a:r>
            <a:endParaRPr lang="en-US" sz="2600"/>
          </a:p>
          <a:p>
            <a:pPr marL="635000" lvl="1" indent="-177800">
              <a:lnSpc>
                <a:spcPct val="90000"/>
              </a:lnSpc>
              <a:buFontTx/>
              <a:buChar char="•"/>
            </a:pPr>
            <a:r>
              <a:rPr lang="en-US" sz="2200">
                <a:latin typeface="Arial" charset="0"/>
              </a:rPr>
              <a:t>Numeric facts &amp; figures </a:t>
            </a:r>
          </a:p>
          <a:p>
            <a:pPr marL="635000" lvl="1" indent="-177800">
              <a:lnSpc>
                <a:spcPct val="90000"/>
              </a:lnSpc>
              <a:buFontTx/>
              <a:buChar char="•"/>
            </a:pPr>
            <a:r>
              <a:rPr lang="en-US" sz="2200">
                <a:latin typeface="Arial" charset="0"/>
              </a:rPr>
              <a:t>Derived from data, i.e, already processed</a:t>
            </a:r>
          </a:p>
          <a:p>
            <a:pPr marL="635000" lvl="1" indent="-177800">
              <a:lnSpc>
                <a:spcPct val="90000"/>
              </a:lnSpc>
              <a:buFontTx/>
              <a:buChar char="•"/>
            </a:pPr>
            <a:r>
              <a:rPr lang="en-US" sz="2200">
                <a:latin typeface="Arial" charset="0"/>
              </a:rPr>
              <a:t>Presentation-ready format</a:t>
            </a:r>
          </a:p>
          <a:p>
            <a:pPr marL="635000" lvl="1" indent="-177800">
              <a:lnSpc>
                <a:spcPct val="90000"/>
              </a:lnSpc>
              <a:buFontTx/>
              <a:buChar char="•"/>
            </a:pPr>
            <a:r>
              <a:rPr lang="en-US" sz="2200">
                <a:latin typeface="Arial" charset="0"/>
              </a:rPr>
              <a:t>Published</a:t>
            </a:r>
            <a:endParaRPr lang="en-US" sz="1800">
              <a:latin typeface="Arial" charset="0"/>
            </a:endParaRPr>
          </a:p>
          <a:p>
            <a:pPr>
              <a:lnSpc>
                <a:spcPct val="90000"/>
              </a:lnSpc>
              <a:buFont typeface="Wingdings" charset="2"/>
              <a:buNone/>
            </a:pPr>
            <a:r>
              <a:rPr lang="en-US" sz="2600" b="1"/>
              <a:t>Data</a:t>
            </a:r>
            <a:endParaRPr lang="en-US" sz="2600"/>
          </a:p>
          <a:p>
            <a:pPr marL="635000" lvl="1" indent="-177800">
              <a:lnSpc>
                <a:spcPct val="80000"/>
              </a:lnSpc>
              <a:spcBef>
                <a:spcPts val="1200"/>
              </a:spcBef>
              <a:buFont typeface="Times" charset="0"/>
              <a:buChar char="•"/>
            </a:pPr>
            <a:r>
              <a:rPr lang="en-US" sz="2200">
                <a:latin typeface="Arial" charset="0"/>
              </a:rPr>
              <a:t>Numeric files created and organized for analysis or processing</a:t>
            </a:r>
          </a:p>
          <a:p>
            <a:pPr marL="635000" lvl="1" indent="-177800">
              <a:lnSpc>
                <a:spcPct val="70000"/>
              </a:lnSpc>
              <a:spcBef>
                <a:spcPts val="1200"/>
              </a:spcBef>
              <a:buFont typeface="Times" charset="0"/>
              <a:buChar char="•"/>
            </a:pPr>
            <a:r>
              <a:rPr lang="en-US" sz="2200">
                <a:latin typeface="Arial" charset="0"/>
              </a:rPr>
              <a:t>Require processing</a:t>
            </a:r>
          </a:p>
          <a:p>
            <a:pPr marL="635000" lvl="1" indent="-177800">
              <a:lnSpc>
                <a:spcPct val="70000"/>
              </a:lnSpc>
              <a:spcBef>
                <a:spcPts val="1200"/>
              </a:spcBef>
              <a:buFont typeface="Times" charset="0"/>
              <a:buChar char="•"/>
            </a:pPr>
            <a:r>
              <a:rPr lang="en-US" sz="2200">
                <a:latin typeface="Arial" charset="0"/>
              </a:rPr>
              <a:t>Not display-ready</a:t>
            </a:r>
          </a:p>
          <a:p>
            <a:pPr marL="635000" lvl="1" indent="-177800">
              <a:lnSpc>
                <a:spcPct val="70000"/>
              </a:lnSpc>
              <a:spcBef>
                <a:spcPts val="1200"/>
              </a:spcBef>
              <a:buFont typeface="Times" charset="0"/>
              <a:buChar char="•"/>
            </a:pPr>
            <a:r>
              <a:rPr lang="en-US" sz="2200">
                <a:latin typeface="Arial" charset="0"/>
              </a:rPr>
              <a:t>Disseminated, not published</a:t>
            </a:r>
          </a:p>
        </p:txBody>
      </p:sp>
      <p:pic>
        <p:nvPicPr>
          <p:cNvPr id="30724" name="Picture 4"/>
          <p:cNvPicPr>
            <a:picLocks noGrp="1" noChangeAspect="1" noChangeArrowheads="1"/>
          </p:cNvPicPr>
          <p:nvPr>
            <p:ph sz="half" idx="2"/>
          </p:nvPr>
        </p:nvPicPr>
        <p:blipFill>
          <a:blip r:embed="rId3"/>
          <a:srcRect/>
          <a:stretch>
            <a:fillRect/>
          </a:stretch>
        </p:blipFill>
        <p:spPr>
          <a:xfrm>
            <a:off x="5181600" y="1581150"/>
            <a:ext cx="3810000" cy="2741613"/>
          </a:xfrm>
          <a:ln/>
        </p:spPr>
      </p:pic>
      <p:pic>
        <p:nvPicPr>
          <p:cNvPr id="30725" name="Picture 5" descr="gss9data"/>
          <p:cNvPicPr>
            <a:picLocks noChangeAspect="1" noChangeArrowheads="1"/>
          </p:cNvPicPr>
          <p:nvPr/>
        </p:nvPicPr>
        <p:blipFill>
          <a:blip r:embed="rId4"/>
          <a:srcRect/>
          <a:stretch>
            <a:fillRect/>
          </a:stretch>
        </p:blipFill>
        <p:spPr bwMode="auto">
          <a:xfrm>
            <a:off x="5181600" y="4483100"/>
            <a:ext cx="3805238" cy="21463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500" fill="hold"/>
                                        <p:tgtEl>
                                          <p:spTgt spid="30724"/>
                                        </p:tgtEl>
                                        <p:attrNameLst>
                                          <p:attrName>ppt_w</p:attrName>
                                        </p:attrNameLst>
                                      </p:cBhvr>
                                      <p:tavLst>
                                        <p:tav tm="0">
                                          <p:val>
                                            <p:fltVal val="0"/>
                                          </p:val>
                                        </p:tav>
                                        <p:tav tm="100000">
                                          <p:val>
                                            <p:strVal val="#ppt_w"/>
                                          </p:val>
                                        </p:tav>
                                      </p:tavLst>
                                    </p:anim>
                                    <p:anim calcmode="lin" valueType="num">
                                      <p:cBhvr>
                                        <p:cTn id="8" dur="500" fill="hold"/>
                                        <p:tgtEl>
                                          <p:spTgt spid="30724"/>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nodeType="afterEffect">
                                  <p:stCondLst>
                                    <p:cond delay="1000"/>
                                  </p:stCondLst>
                                  <p:childTnLst>
                                    <p:set>
                                      <p:cBhvr>
                                        <p:cTn id="11" dur="1" fill="hold">
                                          <p:stCondLst>
                                            <p:cond delay="0"/>
                                          </p:stCondLst>
                                        </p:cTn>
                                        <p:tgtEl>
                                          <p:spTgt spid="30725"/>
                                        </p:tgtEl>
                                        <p:attrNameLst>
                                          <p:attrName>style.visibility</p:attrName>
                                        </p:attrNameLst>
                                      </p:cBhvr>
                                      <p:to>
                                        <p:strVal val="visible"/>
                                      </p:to>
                                    </p:set>
                                    <p:anim calcmode="lin" valueType="num">
                                      <p:cBhvr>
                                        <p:cTn id="12" dur="500" fill="hold"/>
                                        <p:tgtEl>
                                          <p:spTgt spid="30725"/>
                                        </p:tgtEl>
                                        <p:attrNameLst>
                                          <p:attrName>ppt_w</p:attrName>
                                        </p:attrNameLst>
                                      </p:cBhvr>
                                      <p:tavLst>
                                        <p:tav tm="0">
                                          <p:val>
                                            <p:fltVal val="0"/>
                                          </p:val>
                                        </p:tav>
                                        <p:tav tm="100000">
                                          <p:val>
                                            <p:strVal val="#ppt_w"/>
                                          </p:val>
                                        </p:tav>
                                      </p:tavLst>
                                    </p:anim>
                                    <p:anim calcmode="lin" valueType="num">
                                      <p:cBhvr>
                                        <p:cTn id="13" dur="500" fill="hold"/>
                                        <p:tgtEl>
                                          <p:spTgt spid="307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ss9data"/>
          <p:cNvPicPr>
            <a:picLocks noChangeAspect="1" noChangeArrowheads="1"/>
          </p:cNvPicPr>
          <p:nvPr/>
        </p:nvPicPr>
        <p:blipFill>
          <a:blip r:embed="rId3"/>
          <a:srcRect/>
          <a:stretch>
            <a:fillRect/>
          </a:stretch>
        </p:blipFill>
        <p:spPr bwMode="auto">
          <a:xfrm>
            <a:off x="5562600" y="2362200"/>
            <a:ext cx="3429000" cy="1935163"/>
          </a:xfrm>
          <a:prstGeom prst="rect">
            <a:avLst/>
          </a:prstGeom>
          <a:noFill/>
          <a:ln w="9525">
            <a:noFill/>
            <a:miter lim="800000"/>
            <a:headEnd/>
            <a:tailEnd/>
          </a:ln>
        </p:spPr>
      </p:pic>
      <p:sp>
        <p:nvSpPr>
          <p:cNvPr id="28675" name="Rectangle 3"/>
          <p:cNvSpPr>
            <a:spLocks noGrp="1" noChangeArrowheads="1"/>
          </p:cNvSpPr>
          <p:nvPr>
            <p:ph type="title"/>
          </p:nvPr>
        </p:nvSpPr>
        <p:spPr>
          <a:xfrm>
            <a:off x="914400" y="576256"/>
            <a:ext cx="8001000" cy="823913"/>
          </a:xfrm>
        </p:spPr>
        <p:txBody>
          <a:bodyPr/>
          <a:lstStyle/>
          <a:p>
            <a:r>
              <a:rPr lang="en-US" sz="4000" b="0" dirty="0" smtClean="0"/>
              <a:t>How statistics and data differ</a:t>
            </a:r>
            <a:endParaRPr lang="en-US" sz="4000" b="0" dirty="0"/>
          </a:p>
        </p:txBody>
      </p:sp>
      <p:pic>
        <p:nvPicPr>
          <p:cNvPr id="150532" name="Picture 4"/>
          <p:cNvPicPr>
            <a:picLocks noChangeAspect="1" noChangeArrowheads="1"/>
          </p:cNvPicPr>
          <p:nvPr/>
        </p:nvPicPr>
        <p:blipFill>
          <a:blip r:embed="rId4"/>
          <a:srcRect/>
          <a:stretch>
            <a:fillRect/>
          </a:stretch>
        </p:blipFill>
        <p:spPr bwMode="auto">
          <a:xfrm>
            <a:off x="914400" y="1954197"/>
            <a:ext cx="6096000" cy="4384675"/>
          </a:xfrm>
          <a:prstGeom prst="rect">
            <a:avLst/>
          </a:prstGeom>
          <a:noFill/>
          <a:ln w="9525">
            <a:noFill/>
            <a:miter lim="800000"/>
            <a:headEnd/>
            <a:tailEnd/>
          </a:ln>
        </p:spPr>
      </p:pic>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wipe(up)">
                                      <p:cBhvr>
                                        <p:cTn id="7"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WLA_CH_20100505">
  <a:themeElements>
    <a:clrScheme name="Custom 6">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1014E8"/>
      </a:hlink>
      <a:folHlink>
        <a:srgbClr val="D8D8E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Blank Presentation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Blank Presentation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Blank Presentation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Blank Presentation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Blank Presentation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Blank Presentation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Blank Presentation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GWLA_CH_20100505.ppt</Template>
  <TotalTime>119</TotalTime>
  <Words>4968</Words>
  <Application>Microsoft Macintosh PowerPoint</Application>
  <PresentationFormat>On-screen Show (4:3)</PresentationFormat>
  <Paragraphs>351</Paragraphs>
  <Slides>35</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GWLA_CH_20100505</vt:lpstr>
      <vt:lpstr>Picture</vt:lpstr>
      <vt:lpstr>Microsoft Organization Chart</vt:lpstr>
      <vt:lpstr>User Services</vt:lpstr>
      <vt:lpstr>Statistics are ubiquitous </vt:lpstr>
      <vt:lpstr>Statistics: what are we talking about?</vt:lpstr>
      <vt:lpstr>A statistic can’t be real without data</vt:lpstr>
      <vt:lpstr>A statistic can’t be real without data</vt:lpstr>
      <vt:lpstr>Quality of data, quality of statistics</vt:lpstr>
      <vt:lpstr>Statistics Canada’s criteria</vt:lpstr>
      <vt:lpstr>How statistics and data differ</vt:lpstr>
      <vt:lpstr>How statistics and data differ</vt:lpstr>
      <vt:lpstr>PowerPoint Presentation</vt:lpstr>
      <vt:lpstr>How statistics and data differ</vt:lpstr>
      <vt:lpstr>Stories are told through statistics</vt:lpstr>
      <vt:lpstr>Statistics are about definitions</vt:lpstr>
      <vt:lpstr>Definitions and metadata</vt:lpstr>
      <vt:lpstr>Dimensions of statistics</vt:lpstr>
      <vt:lpstr>Statistics involve classifications</vt:lpstr>
      <vt:lpstr>Statistics are presentation ready</vt:lpstr>
      <vt:lpstr>Validating statistics</vt:lpstr>
      <vt:lpstr>Globe and Mail editorial</vt:lpstr>
      <vt:lpstr>Globe and Mail editorial</vt:lpstr>
      <vt:lpstr>Lifecycle of survey statistics</vt:lpstr>
      <vt:lpstr>Lifecycle applied to health  statistics</vt:lpstr>
      <vt:lpstr>Lifecycle applied to health  statistics</vt:lpstr>
      <vt:lpstr>Reconstructing statistics</vt:lpstr>
      <vt:lpstr>Reconstructing statistics</vt:lpstr>
      <vt:lpstr>Reconstructing statistics</vt:lpstr>
      <vt:lpstr>The findings to be replicated</vt:lpstr>
      <vt:lpstr>Summary of variables identified</vt:lpstr>
      <vt:lpstr>Identify the data source</vt:lpstr>
      <vt:lpstr>Locate the variables</vt:lpstr>
      <vt:lpstr>Retrieve and analyze the data</vt:lpstr>
      <vt:lpstr>Lessons from the NPHS example</vt:lpstr>
      <vt:lpstr>Search strategies for statistics</vt:lpstr>
      <vt:lpstr>The data strategy</vt:lpstr>
      <vt:lpstr>Framework</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dc:creator>
  <cp:lastModifiedBy>Charles Humphrey</cp:lastModifiedBy>
  <cp:revision>16</cp:revision>
  <dcterms:created xsi:type="dcterms:W3CDTF">2010-08-08T17:28:18Z</dcterms:created>
  <dcterms:modified xsi:type="dcterms:W3CDTF">2012-08-08T11:03:32Z</dcterms:modified>
</cp:coreProperties>
</file>